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43"/>
  </p:notesMasterIdLst>
  <p:sldIdLst>
    <p:sldId id="598" r:id="rId2"/>
    <p:sldId id="600" r:id="rId3"/>
    <p:sldId id="899" r:id="rId4"/>
    <p:sldId id="599" r:id="rId5"/>
    <p:sldId id="908" r:id="rId6"/>
    <p:sldId id="881" r:id="rId7"/>
    <p:sldId id="900" r:id="rId8"/>
    <p:sldId id="901" r:id="rId9"/>
    <p:sldId id="902" r:id="rId10"/>
    <p:sldId id="909" r:id="rId11"/>
    <p:sldId id="910" r:id="rId12"/>
    <p:sldId id="911" r:id="rId13"/>
    <p:sldId id="912" r:id="rId14"/>
    <p:sldId id="913" r:id="rId15"/>
    <p:sldId id="914" r:id="rId16"/>
    <p:sldId id="915" r:id="rId17"/>
    <p:sldId id="916" r:id="rId18"/>
    <p:sldId id="917" r:id="rId19"/>
    <p:sldId id="918" r:id="rId20"/>
    <p:sldId id="903" r:id="rId21"/>
    <p:sldId id="904" r:id="rId22"/>
    <p:sldId id="905" r:id="rId23"/>
    <p:sldId id="906" r:id="rId24"/>
    <p:sldId id="927" r:id="rId25"/>
    <p:sldId id="907" r:id="rId26"/>
    <p:sldId id="919" r:id="rId27"/>
    <p:sldId id="920" r:id="rId28"/>
    <p:sldId id="921" r:id="rId29"/>
    <p:sldId id="922" r:id="rId30"/>
    <p:sldId id="923" r:id="rId31"/>
    <p:sldId id="924" r:id="rId32"/>
    <p:sldId id="928" r:id="rId33"/>
    <p:sldId id="929" r:id="rId34"/>
    <p:sldId id="930" r:id="rId35"/>
    <p:sldId id="931" r:id="rId36"/>
    <p:sldId id="932" r:id="rId37"/>
    <p:sldId id="933" r:id="rId38"/>
    <p:sldId id="934" r:id="rId39"/>
    <p:sldId id="935" r:id="rId40"/>
    <p:sldId id="925" r:id="rId41"/>
    <p:sldId id="926" r:id="rId42"/>
  </p:sldIdLst>
  <p:sldSz cx="9144000" cy="6858000" type="screen4x3"/>
  <p:notesSz cx="6669088" cy="9896475"/>
  <p:defaultTextStyle>
    <a:defPPr>
      <a:defRPr lang="en-US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7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RT www.Win2Farsi.com" initials="Mw" lastIdx="6" clrIdx="0">
    <p:extLst>
      <p:ext uri="{19B8F6BF-5375-455C-9EA6-DF929625EA0E}">
        <p15:presenceInfo xmlns:p15="http://schemas.microsoft.com/office/powerpoint/2012/main" userId="MRT www.Win2Farsi.com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96633"/>
    <a:srgbClr val="FF9900"/>
    <a:srgbClr val="CC99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31" autoAdjust="0"/>
    <p:restoredTop sz="88669" autoAdjust="0"/>
  </p:normalViewPr>
  <p:slideViewPr>
    <p:cSldViewPr>
      <p:cViewPr varScale="1">
        <p:scale>
          <a:sx n="79" d="100"/>
          <a:sy n="79" d="100"/>
        </p:scale>
        <p:origin x="131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3117"/>
        <p:guide pos="210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482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482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7F62F9D-DD41-4651-966E-4C1024C2BB1D}" type="datetimeFigureOut">
              <a:rPr lang="en-US"/>
              <a:pPr>
                <a:defRPr/>
              </a:pPr>
              <a:t>9/3/2025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62013" y="742950"/>
            <a:ext cx="4945062" cy="3709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00826"/>
            <a:ext cx="5335270" cy="44534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99934"/>
            <a:ext cx="2889938" cy="49482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399934"/>
            <a:ext cx="2889938" cy="49482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46FD942-EC2A-4808-92FD-DD7729F134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2025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>
              <a:latin typeface="Times New Roman" panose="02020603050405020304" pitchFamily="18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EF5D85C3-155F-4FE9-B968-CBF08D6B8ECD}" type="slidenum">
              <a:rPr lang="en-US" altLang="en-US" sz="1200" smtClean="0"/>
              <a:pPr/>
              <a:t>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5247525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Endogenous stem cells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 tissue-specific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adult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stem cells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 the capacity to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self-renew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differentiate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into specific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types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Such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scaffolds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can be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fabricated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into a variety of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shapes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formulations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they can be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functionalized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biochemical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biophysical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cues to guide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stem cell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fate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migration.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سلول های بنیادی </a:t>
            </a:r>
            <a:r>
              <a:rPr lang="fa-IR" sz="16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درون زا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سلول های بنیادی بالغ مخصوص بافتهایی هستند 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که توانایی تجدید و تفکیک(تمایز ) به سلول های خاص را دارند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این داربست ها را می توان به انواع مختلفی از </a:t>
            </a:r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فرم ها 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و </a:t>
            </a:r>
            <a:r>
              <a:rPr lang="fa-IR" sz="1200" b="1" i="0" kern="1200" dirty="0">
                <a:solidFill>
                  <a:srgbClr val="00B0F0"/>
                </a:solidFill>
                <a:effectLst/>
                <a:latin typeface="+mn-lt"/>
                <a:ea typeface="+mn-ea"/>
                <a:cs typeface="+mn-cs"/>
              </a:rPr>
              <a:t>فرمول بندی ها </a:t>
            </a:r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تولید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نمود 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و می توان آنها را  از طریق </a:t>
            </a:r>
          </a:p>
          <a:p>
            <a:pPr algn="r" rtl="1"/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بیوشیمیایی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و </a:t>
            </a:r>
          </a:p>
          <a:p>
            <a:pPr algn="r" rtl="1"/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بیوفیزیکی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برای هدایت( اشاره</a:t>
            </a:r>
            <a:r>
              <a:rPr lang="fa-I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ای برای رفتن ) </a:t>
            </a:r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سلول های بنیادی 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و </a:t>
            </a:r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مهاجرت این سلولها  به فعالیت 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کاربردی انجام شود..</a:t>
            </a:r>
          </a:p>
          <a:p>
            <a:pPr algn="l" rtl="0"/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Most recent studies on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regeneration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of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inner ear hair cells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focus on use of 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/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stem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cells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/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 therapy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/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neurotrophic factors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Cochlear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 therapy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has been successfully used in the treatment of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neurosensory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hearing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suggests that cochlear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hair cell regeneration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possible.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بیشتر مطالعات اخیر در مورد </a:t>
            </a:r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بازسازی سلولهای مویی گوش داخلی 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بر استفاده از </a:t>
            </a:r>
          </a:p>
          <a:p>
            <a:pPr algn="r" rtl="1"/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سلول های بنیادی 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، </a:t>
            </a:r>
          </a:p>
          <a:p>
            <a:pPr algn="r" rtl="1"/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ژن درمانی 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و 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عوامل نوروتروفیک تمرکز دارد. 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ژن درمانی حلزون گوش با موفقیت در درمان کاهش شنوایی حسی عصبی استفاده شده است.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این نشان می دهد که امکان بازسازی سلول های مویی وجود دارد.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6FD942-EC2A-4808-92FD-DD7729F1348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8725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Endogenous stem cells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 tissue-specific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adult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stem cells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 the capacity to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self-renew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differentiate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into specific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types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Such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scaffolds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can be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fabricated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into a variety of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shapes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formulations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they can be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functionalized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biochemical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biophysical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cues to guide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stem cell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fate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migration.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سلول های بنیادی </a:t>
            </a:r>
            <a:r>
              <a:rPr lang="fa-IR" sz="16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درون زا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سلول های بنیادی بالغ مخصوص بافتهایی هستند 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که توانایی تجدید و تفکیک(تمایز ) به سلول های خاص را دارند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این داربست ها را می توان به انواع مختلفی از </a:t>
            </a:r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فرم ها 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و </a:t>
            </a:r>
            <a:r>
              <a:rPr lang="fa-IR" sz="1200" b="1" i="0" kern="1200" dirty="0">
                <a:solidFill>
                  <a:srgbClr val="00B0F0"/>
                </a:solidFill>
                <a:effectLst/>
                <a:latin typeface="+mn-lt"/>
                <a:ea typeface="+mn-ea"/>
                <a:cs typeface="+mn-cs"/>
              </a:rPr>
              <a:t>فرمول بندی ها </a:t>
            </a:r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تولید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نمود 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و می توان آنها را  از طریق </a:t>
            </a:r>
          </a:p>
          <a:p>
            <a:pPr algn="r" rtl="1"/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بیوشیمیایی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و </a:t>
            </a:r>
          </a:p>
          <a:p>
            <a:pPr algn="r" rtl="1"/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بیوفیزیکی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برای هدایت( اشاره</a:t>
            </a:r>
            <a:r>
              <a:rPr lang="fa-I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ای برای رفتن ) </a:t>
            </a:r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سلول های بنیادی 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و </a:t>
            </a:r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مهاجرت این سلولها  به فعالیت 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کاربردی انجام شود..</a:t>
            </a:r>
          </a:p>
          <a:p>
            <a:pPr algn="l" rtl="0"/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Most recent studies on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regeneration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of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inner ear hair cells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focus on use of 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/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stem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cells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/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 therapy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/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neurotrophic factors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Cochlear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 therapy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has been successfully used in the treatment of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neurosensory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hearing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suggests that cochlear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hair cell regeneration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possible.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بیشتر مطالعات اخیر در مورد </a:t>
            </a:r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بازسازی سلولهای مویی گوش داخلی 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بر استفاده از </a:t>
            </a:r>
          </a:p>
          <a:p>
            <a:pPr algn="r" rtl="1"/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سلول های بنیادی 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، </a:t>
            </a:r>
          </a:p>
          <a:p>
            <a:pPr algn="r" rtl="1"/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ژن درمانی 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و 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عوامل نوروتروفیک تمرکز دارد. 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ژن درمانی حلزون گوش با موفقیت در درمان کاهش شنوایی حسی عصبی استفاده شده است.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این نشان می دهد که امکان بازسازی سلول های مویی وجود دارد.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6FD942-EC2A-4808-92FD-DD7729F1348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4541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Endogenous stem cells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 tissue-specific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adult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stem cells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 the capacity to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self-renew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differentiate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into specific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types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Such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scaffolds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can be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fabricated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into a variety of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shapes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formulations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they can be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functionalized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biochemical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biophysical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cues to guide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stem cell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fate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migration.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سلول های بنیادی </a:t>
            </a:r>
            <a:r>
              <a:rPr lang="fa-IR" sz="16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درون زا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سلول های بنیادی بالغ مخصوص بافتهایی هستند 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که توانایی تجدید و تفکیک(تمایز ) به سلول های خاص را دارند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این داربست ها را می توان به انواع مختلفی از </a:t>
            </a:r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فرم ها 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و </a:t>
            </a:r>
            <a:r>
              <a:rPr lang="fa-IR" sz="1200" b="1" i="0" kern="1200" dirty="0">
                <a:solidFill>
                  <a:srgbClr val="00B0F0"/>
                </a:solidFill>
                <a:effectLst/>
                <a:latin typeface="+mn-lt"/>
                <a:ea typeface="+mn-ea"/>
                <a:cs typeface="+mn-cs"/>
              </a:rPr>
              <a:t>فرمول بندی ها </a:t>
            </a:r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تولید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نمود 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و می توان آنها را  از طریق </a:t>
            </a:r>
          </a:p>
          <a:p>
            <a:pPr algn="r" rtl="1"/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بیوشیمیایی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و </a:t>
            </a:r>
          </a:p>
          <a:p>
            <a:pPr algn="r" rtl="1"/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بیوفیزیکی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برای هدایت( اشاره</a:t>
            </a:r>
            <a:r>
              <a:rPr lang="fa-I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ای برای رفتن ) </a:t>
            </a:r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سلول های بنیادی 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و </a:t>
            </a:r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مهاجرت این سلولها  به فعالیت 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کاربردی انجام شود..</a:t>
            </a:r>
          </a:p>
          <a:p>
            <a:pPr algn="l" rtl="0"/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Most recent studies on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regeneration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of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inner ear hair cells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focus on use of 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/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stem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cells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/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 therapy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/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neurotrophic factors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Cochlear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 therapy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has been successfully used in the treatment of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neurosensory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hearing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suggests that cochlear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hair cell regeneration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possible.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بیشتر مطالعات اخیر در مورد </a:t>
            </a:r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بازسازی سلولهای مویی گوش داخلی 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بر استفاده از </a:t>
            </a:r>
          </a:p>
          <a:p>
            <a:pPr algn="r" rtl="1"/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سلول های بنیادی 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، </a:t>
            </a:r>
          </a:p>
          <a:p>
            <a:pPr algn="r" rtl="1"/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ژن درمانی 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و 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عوامل نوروتروفیک تمرکز دارد. 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ژن درمانی حلزون گوش با موفقیت در درمان کاهش شنوایی حسی عصبی استفاده شده است.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این نشان می دهد که امکان بازسازی سلول های مویی وجود دارد.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6FD942-EC2A-4808-92FD-DD7729F1348E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8516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Endogenous stem cells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 tissue-specific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adult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stem cells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 the capacity to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self-renew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differentiate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into specific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types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Such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scaffolds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can be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fabricated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into a variety of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shapes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formulations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they can be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functionalized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biochemical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biophysical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cues to guide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stem cell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fate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migration.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سلول های بنیادی </a:t>
            </a:r>
            <a:r>
              <a:rPr lang="fa-IR" sz="16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درون زا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سلول های بنیادی بالغ مخصوص بافتهایی هستند 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که توانایی تجدید و تفکیک(تمایز ) به سلول های خاص را دارند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این داربست ها را می توان به انواع مختلفی از </a:t>
            </a:r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فرم ها 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و </a:t>
            </a:r>
            <a:r>
              <a:rPr lang="fa-IR" sz="1200" b="1" i="0" kern="1200" dirty="0">
                <a:solidFill>
                  <a:srgbClr val="00B0F0"/>
                </a:solidFill>
                <a:effectLst/>
                <a:latin typeface="+mn-lt"/>
                <a:ea typeface="+mn-ea"/>
                <a:cs typeface="+mn-cs"/>
              </a:rPr>
              <a:t>فرمول بندی ها </a:t>
            </a:r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تولید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نمود 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و می توان آنها را  از طریق </a:t>
            </a:r>
          </a:p>
          <a:p>
            <a:pPr algn="r" rtl="1"/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بیوشیمیایی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و </a:t>
            </a:r>
          </a:p>
          <a:p>
            <a:pPr algn="r" rtl="1"/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بیوفیزیکی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برای هدایت( اشاره</a:t>
            </a:r>
            <a:r>
              <a:rPr lang="fa-I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ای برای رفتن ) </a:t>
            </a:r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سلول های بنیادی 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و </a:t>
            </a:r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مهاجرت این سلولها  به فعالیت 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کاربردی انجام شود..</a:t>
            </a:r>
          </a:p>
          <a:p>
            <a:pPr algn="l" rtl="0"/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Most recent studies on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regeneration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of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inner ear hair cells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focus on use of 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/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stem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cells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/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 therapy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/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neurotrophic factors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Cochlear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 therapy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has been successfully used in the treatment of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neurosensory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hearing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suggests that cochlear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hair cell regeneration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possible.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بیشتر مطالعات اخیر در مورد </a:t>
            </a:r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بازسازی سلولهای مویی گوش داخلی 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بر استفاده از </a:t>
            </a:r>
          </a:p>
          <a:p>
            <a:pPr algn="r" rtl="1"/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سلول های بنیادی 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، </a:t>
            </a:r>
          </a:p>
          <a:p>
            <a:pPr algn="r" rtl="1"/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ژن درمانی 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و 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عوامل نوروتروفیک تمرکز دارد. 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ژن درمانی حلزون گوش با موفقیت در درمان کاهش شنوایی حسی عصبی استفاده شده است.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این نشان می دهد که امکان بازسازی سلول های مویی وجود دارد.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6FD942-EC2A-4808-92FD-DD7729F1348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7047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Endogenous stem cells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 tissue-specific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adult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stem cells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 the capacity to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self-renew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differentiate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into specific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types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Such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scaffolds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can be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fabricated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into a variety of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shapes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formulations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they can be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functionalized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biochemical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biophysical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cues to guide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stem cell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fate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migration.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سلول های بنیادی </a:t>
            </a:r>
            <a:r>
              <a:rPr lang="fa-IR" sz="16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درون زا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سلول های بنیادی بالغ مخصوص بافتهایی هستند 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که توانایی تجدید و تفکیک(تمایز ) به سلول های خاص را دارند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این داربست ها را می توان به انواع مختلفی از </a:t>
            </a:r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فرم ها 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و </a:t>
            </a:r>
            <a:r>
              <a:rPr lang="fa-IR" sz="1200" b="1" i="0" kern="1200" dirty="0">
                <a:solidFill>
                  <a:srgbClr val="00B0F0"/>
                </a:solidFill>
                <a:effectLst/>
                <a:latin typeface="+mn-lt"/>
                <a:ea typeface="+mn-ea"/>
                <a:cs typeface="+mn-cs"/>
              </a:rPr>
              <a:t>فرمول بندی ها </a:t>
            </a:r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تولید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نمود 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و می توان آنها را  از طریق </a:t>
            </a:r>
          </a:p>
          <a:p>
            <a:pPr algn="r" rtl="1"/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بیوشیمیایی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و </a:t>
            </a:r>
          </a:p>
          <a:p>
            <a:pPr algn="r" rtl="1"/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بیوفیزیکی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برای هدایت( اشاره</a:t>
            </a:r>
            <a:r>
              <a:rPr lang="fa-I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ای برای رفتن ) </a:t>
            </a:r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سلول های بنیادی 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و </a:t>
            </a:r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مهاجرت این سلولها  به فعالیت 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کاربردی انجام شود..</a:t>
            </a:r>
          </a:p>
          <a:p>
            <a:pPr algn="l" rtl="0"/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Most recent studies on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regeneration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of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inner ear hair cells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focus on use of 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/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stem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cells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/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 therapy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/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neurotrophic factors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Cochlear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 therapy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has been successfully used in the treatment of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neurosensory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hearing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suggests that cochlear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hair cell regeneration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possible.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بیشتر مطالعات اخیر در مورد </a:t>
            </a:r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بازسازی سلولهای مویی گوش داخلی 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بر استفاده از </a:t>
            </a:r>
          </a:p>
          <a:p>
            <a:pPr algn="r" rtl="1"/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سلول های بنیادی 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، </a:t>
            </a:r>
          </a:p>
          <a:p>
            <a:pPr algn="r" rtl="1"/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ژن درمانی 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و 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عوامل نوروتروفیک تمرکز دارد. 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ژن درمانی حلزون گوش با موفقیت در درمان کاهش شنوایی حسی عصبی استفاده شده است.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این نشان می دهد که امکان بازسازی سلول های مویی وجود دارد.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6FD942-EC2A-4808-92FD-DD7729F1348E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5199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Endogenous stem cells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 tissue-specific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adult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stem cells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 the capacity to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self-renew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differentiate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into specific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types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Such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scaffolds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can be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fabricated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into a variety of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shapes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formulations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they can be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functionalized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biochemical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biophysical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cues to guide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stem cell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fate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migration.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سلول های بنیادی </a:t>
            </a:r>
            <a:r>
              <a:rPr lang="fa-IR" sz="16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درون زا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سلول های بنیادی بالغ مخصوص بافتهایی هستند 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که توانایی تجدید و تفکیک(تمایز ) به سلول های خاص را دارند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این داربست ها را می توان به انواع مختلفی از </a:t>
            </a:r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فرم ها 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و </a:t>
            </a:r>
            <a:r>
              <a:rPr lang="fa-IR" sz="1200" b="1" i="0" kern="1200" dirty="0">
                <a:solidFill>
                  <a:srgbClr val="00B0F0"/>
                </a:solidFill>
                <a:effectLst/>
                <a:latin typeface="+mn-lt"/>
                <a:ea typeface="+mn-ea"/>
                <a:cs typeface="+mn-cs"/>
              </a:rPr>
              <a:t>فرمول بندی ها </a:t>
            </a:r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تولید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نمود 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و می توان آنها را  از طریق </a:t>
            </a:r>
          </a:p>
          <a:p>
            <a:pPr algn="r" rtl="1"/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بیوشیمیایی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و </a:t>
            </a:r>
          </a:p>
          <a:p>
            <a:pPr algn="r" rtl="1"/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بیوفیزیکی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برای هدایت( اشاره</a:t>
            </a:r>
            <a:r>
              <a:rPr lang="fa-I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ای برای رفتن ) </a:t>
            </a:r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سلول های بنیادی 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و </a:t>
            </a:r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مهاجرت این سلولها  به فعالیت 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کاربردی انجام شود..</a:t>
            </a:r>
          </a:p>
          <a:p>
            <a:pPr algn="l" rtl="0"/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Most recent studies on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regeneration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of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inner ear hair cells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focus on use of 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/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stem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cells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/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 therapy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/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neurotrophic factors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Cochlear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 therapy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has been successfully used in the treatment of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neurosensory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hearing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suggests that cochlear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hair cell regeneration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possible.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بیشتر مطالعات اخیر در مورد </a:t>
            </a:r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بازسازی سلولهای مویی گوش داخلی 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بر استفاده از </a:t>
            </a:r>
          </a:p>
          <a:p>
            <a:pPr algn="r" rtl="1"/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سلول های بنیادی 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، </a:t>
            </a:r>
          </a:p>
          <a:p>
            <a:pPr algn="r" rtl="1"/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ژن درمانی 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و 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عوامل نوروتروفیک تمرکز دارد. 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ژن درمانی حلزون گوش با موفقیت در درمان کاهش شنوایی حسی عصبی استفاده شده است.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این نشان می دهد که امکان بازسازی سلول های مویی وجود دارد.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6FD942-EC2A-4808-92FD-DD7729F1348E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4335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Endogenous stem cells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 tissue-specific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adult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stem cells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 the capacity to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self-renew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differentiate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into specific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types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Such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scaffolds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can be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fabricated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into a variety of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shapes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formulations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they can be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functionalized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biochemical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biophysical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cues to guide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stem cell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fate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migration.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سلول های بنیادی </a:t>
            </a:r>
            <a:r>
              <a:rPr lang="fa-IR" sz="16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درون زا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سلول های بنیادی بالغ مخصوص بافتهایی هستند 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که توانایی تجدید و تفکیک(تمایز ) به سلول های خاص را دارند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این داربست ها را می توان به انواع مختلفی از </a:t>
            </a:r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فرم ها 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و </a:t>
            </a:r>
            <a:r>
              <a:rPr lang="fa-IR" sz="1200" b="1" i="0" kern="1200" dirty="0">
                <a:solidFill>
                  <a:srgbClr val="00B0F0"/>
                </a:solidFill>
                <a:effectLst/>
                <a:latin typeface="+mn-lt"/>
                <a:ea typeface="+mn-ea"/>
                <a:cs typeface="+mn-cs"/>
              </a:rPr>
              <a:t>فرمول بندی ها </a:t>
            </a:r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تولید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نمود 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و می توان آنها را  از طریق </a:t>
            </a:r>
          </a:p>
          <a:p>
            <a:pPr algn="r" rtl="1"/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بیوشیمیایی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و </a:t>
            </a:r>
          </a:p>
          <a:p>
            <a:pPr algn="r" rtl="1"/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بیوفیزیکی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برای هدایت( اشاره</a:t>
            </a:r>
            <a:r>
              <a:rPr lang="fa-I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ای برای رفتن ) </a:t>
            </a:r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سلول های بنیادی 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و </a:t>
            </a:r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مهاجرت این سلولها  به فعالیت 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کاربردی انجام شود..</a:t>
            </a:r>
          </a:p>
          <a:p>
            <a:pPr algn="l" rtl="0"/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Most recent studies on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regeneration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of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inner ear hair cells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focus on use of 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/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stem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cells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/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 therapy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/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neurotrophic factors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Cochlear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 therapy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has been successfully used in the treatment of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neurosensory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hearing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suggests that cochlear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hair cell regeneration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possible.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بیشتر مطالعات اخیر در مورد </a:t>
            </a:r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بازسازی سلولهای مویی گوش داخلی 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بر استفاده از </a:t>
            </a:r>
          </a:p>
          <a:p>
            <a:pPr algn="r" rtl="1"/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سلول های بنیادی 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، </a:t>
            </a:r>
          </a:p>
          <a:p>
            <a:pPr algn="r" rtl="1"/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ژن درمانی 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و 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عوامل نوروتروفیک تمرکز دارد. 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ژن درمانی حلزون گوش با موفقیت در درمان کاهش شنوایی حسی عصبی استفاده شده است.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این نشان می دهد که امکان بازسازی سلول های مویی وجود دارد.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6FD942-EC2A-4808-92FD-DD7729F1348E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75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Endogenous stem cells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 tissue-specific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adult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stem cells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 the capacity to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self-renew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differentiate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into specific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types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Such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scaffolds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can be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fabricated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into a variety of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shapes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formulations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they can be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functionalized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biochemical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biophysical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cues to guide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stem cell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fate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migration.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سلول های بنیادی </a:t>
            </a:r>
            <a:r>
              <a:rPr lang="fa-IR" sz="16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درون زا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سلول های بنیادی بالغ مخصوص بافتهایی هستند 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که توانایی تجدید و تفکیک(تمایز ) به سلول های خاص را دارند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این داربست ها را می توان به انواع مختلفی از </a:t>
            </a:r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فرم ها 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و </a:t>
            </a:r>
            <a:r>
              <a:rPr lang="fa-IR" sz="1200" b="1" i="0" kern="1200" dirty="0">
                <a:solidFill>
                  <a:srgbClr val="00B0F0"/>
                </a:solidFill>
                <a:effectLst/>
                <a:latin typeface="+mn-lt"/>
                <a:ea typeface="+mn-ea"/>
                <a:cs typeface="+mn-cs"/>
              </a:rPr>
              <a:t>فرمول بندی ها </a:t>
            </a:r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تولید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نمود 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و می توان آنها را  از طریق </a:t>
            </a:r>
          </a:p>
          <a:p>
            <a:pPr algn="r" rtl="1"/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بیوشیمیایی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و </a:t>
            </a:r>
          </a:p>
          <a:p>
            <a:pPr algn="r" rtl="1"/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بیوفیزیکی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برای هدایت( اشاره</a:t>
            </a:r>
            <a:r>
              <a:rPr lang="fa-I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ای برای رفتن ) </a:t>
            </a:r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سلول های بنیادی 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و </a:t>
            </a:r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مهاجرت این سلولها  به فعالیت 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کاربردی انجام شود..</a:t>
            </a:r>
          </a:p>
          <a:p>
            <a:pPr algn="l" rtl="0"/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Most recent studies on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regeneration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of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inner ear hair cells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focus on use of 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/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stem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cells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/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 therapy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/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neurotrophic factors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Cochlear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 therapy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has been successfully used in the treatment of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neurosensory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hearing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suggests that cochlear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hair cell regeneration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possible.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بیشتر مطالعات اخیر در مورد </a:t>
            </a:r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بازسازی سلولهای مویی گوش داخلی 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بر استفاده از </a:t>
            </a:r>
          </a:p>
          <a:p>
            <a:pPr algn="r" rtl="1"/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سلول های بنیادی 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، </a:t>
            </a:r>
          </a:p>
          <a:p>
            <a:pPr algn="r" rtl="1"/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ژن درمانی 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و 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عوامل نوروتروفیک تمرکز دارد. 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ژن درمانی حلزون گوش با موفقیت در درمان کاهش شنوایی حسی عصبی استفاده شده است.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این نشان می دهد که امکان بازسازی سلول های مویی وجود دارد.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6FD942-EC2A-4808-92FD-DD7729F1348E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198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Endogenous stem cells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 tissue-specific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adult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stem cells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 the capacity to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self-renew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differentiate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into specific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types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Such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scaffolds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can be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fabricated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into a variety of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shapes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formulations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they can be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functionalized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biochemical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biophysical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cues to guide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stem cell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fate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migration.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سلول های بنیادی </a:t>
            </a:r>
            <a:r>
              <a:rPr lang="fa-IR" sz="16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درون زا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سلول های بنیادی بالغ مخصوص بافتهایی هستند 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که توانایی تجدید و تفکیک(تمایز ) به سلول های خاص را دارند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این داربست ها را می توان به انواع مختلفی از </a:t>
            </a:r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فرم ها 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و </a:t>
            </a:r>
            <a:r>
              <a:rPr lang="fa-IR" sz="1200" b="1" i="0" kern="1200" dirty="0">
                <a:solidFill>
                  <a:srgbClr val="00B0F0"/>
                </a:solidFill>
                <a:effectLst/>
                <a:latin typeface="+mn-lt"/>
                <a:ea typeface="+mn-ea"/>
                <a:cs typeface="+mn-cs"/>
              </a:rPr>
              <a:t>فرمول بندی ها </a:t>
            </a:r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تولید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نمود 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و می توان آنها را  از طریق </a:t>
            </a:r>
          </a:p>
          <a:p>
            <a:pPr algn="r" rtl="1"/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بیوشیمیایی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و </a:t>
            </a:r>
          </a:p>
          <a:p>
            <a:pPr algn="r" rtl="1"/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بیوفیزیکی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برای هدایت( اشاره</a:t>
            </a:r>
            <a:r>
              <a:rPr lang="fa-I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ای برای رفتن ) </a:t>
            </a:r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سلول های بنیادی 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و </a:t>
            </a:r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مهاجرت این سلولها  به فعالیت 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کاربردی انجام شود..</a:t>
            </a:r>
          </a:p>
          <a:p>
            <a:pPr algn="l" rtl="0"/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Most recent studies on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regeneration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of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inner ear hair cells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focus on use of 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/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stem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cells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/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 therapy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/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neurotrophic factors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Cochlear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 therapy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has been successfully used in the treatment of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neurosensory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hearing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suggests that cochlear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hair cell regeneration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possible.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بیشتر مطالعات اخیر در مورد </a:t>
            </a:r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بازسازی سلولهای مویی گوش داخلی 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بر استفاده از </a:t>
            </a:r>
          </a:p>
          <a:p>
            <a:pPr algn="r" rtl="1"/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سلول های بنیادی 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، </a:t>
            </a:r>
          </a:p>
          <a:p>
            <a:pPr algn="r" rtl="1"/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ژن درمانی 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و 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عوامل نوروتروفیک تمرکز دارد. 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ژن درمانی حلزون گوش با موفقیت در درمان کاهش شنوایی حسی عصبی استفاده شده است.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این نشان می دهد که امکان بازسازی سلول های مویی وجود دارد.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6FD942-EC2A-4808-92FD-DD7729F1348E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4078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Endogenous stem cells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 tissue-specific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adult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stem cells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 the capacity to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self-renew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differentiate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into specific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types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Such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scaffolds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can be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fabricated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into a variety of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shapes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formulations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they can be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functionalized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biochemical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biophysical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cues to guide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stem cell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fate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migration.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سلول های بنیادی </a:t>
            </a:r>
            <a:r>
              <a:rPr lang="fa-IR" sz="16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درون زا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سلول های بنیادی بالغ مخصوص بافتهایی هستند 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که توانایی تجدید و تفکیک(تمایز ) به سلول های خاص را دارند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این داربست ها را می توان به انواع مختلفی از </a:t>
            </a:r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فرم ها 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و </a:t>
            </a:r>
            <a:r>
              <a:rPr lang="fa-IR" sz="1200" b="1" i="0" kern="1200" dirty="0">
                <a:solidFill>
                  <a:srgbClr val="00B0F0"/>
                </a:solidFill>
                <a:effectLst/>
                <a:latin typeface="+mn-lt"/>
                <a:ea typeface="+mn-ea"/>
                <a:cs typeface="+mn-cs"/>
              </a:rPr>
              <a:t>فرمول بندی ها </a:t>
            </a:r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تولید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نمود 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و می توان آنها را  از طریق </a:t>
            </a:r>
          </a:p>
          <a:p>
            <a:pPr algn="r" rtl="1"/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بیوشیمیایی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و </a:t>
            </a:r>
          </a:p>
          <a:p>
            <a:pPr algn="r" rtl="1"/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بیوفیزیکی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برای هدایت( اشاره</a:t>
            </a:r>
            <a:r>
              <a:rPr lang="fa-I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ای برای رفتن ) </a:t>
            </a:r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سلول های بنیادی 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و </a:t>
            </a:r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مهاجرت این سلولها  به فعالیت 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کاربردی انجام شود..</a:t>
            </a:r>
          </a:p>
          <a:p>
            <a:pPr algn="l" rtl="0"/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Most recent studies on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regeneration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of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inner ear hair cells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focus on use of 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/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stem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cells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/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 therapy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/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neurotrophic factors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Cochlear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 therapy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has been successfully used in the treatment of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neurosensory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hearing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suggests that cochlear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hair cell regeneration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possible.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بیشتر مطالعات اخیر در مورد </a:t>
            </a:r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بازسازی سلولهای مویی گوش داخلی 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بر استفاده از </a:t>
            </a:r>
          </a:p>
          <a:p>
            <a:pPr algn="r" rtl="1"/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سلول های بنیادی 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، </a:t>
            </a:r>
          </a:p>
          <a:p>
            <a:pPr algn="r" rtl="1"/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ژن درمانی 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و 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عوامل نوروتروفیک تمرکز دارد. 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ژن درمانی حلزون گوش با موفقیت در درمان کاهش شنوایی حسی عصبی استفاده شده است.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این نشان می دهد که امکان بازسازی سلول های مویی وجود دارد.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6FD942-EC2A-4808-92FD-DD7729F1348E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8703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Endogenous stem cells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 tissue-specific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adult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stem cells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 the capacity to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self-renew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differentiate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into specific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types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Such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scaffolds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can be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fabricated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into a variety of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shapes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formulations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they can be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functionalized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biochemical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biophysical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cues to guide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stem cell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fate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migration.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سلول های بنیادی </a:t>
            </a:r>
            <a:r>
              <a:rPr lang="fa-IR" sz="16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درون زا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سلول های بنیادی بالغ مخصوص بافتهایی هستند 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که توانایی تجدید و تفکیک(تمایز ) به سلول های خاص را دارند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این داربست ها را می توان به انواع مختلفی از </a:t>
            </a:r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فرم ها 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و </a:t>
            </a:r>
            <a:r>
              <a:rPr lang="fa-IR" sz="1200" b="1" i="0" kern="1200" dirty="0">
                <a:solidFill>
                  <a:srgbClr val="00B0F0"/>
                </a:solidFill>
                <a:effectLst/>
                <a:latin typeface="+mn-lt"/>
                <a:ea typeface="+mn-ea"/>
                <a:cs typeface="+mn-cs"/>
              </a:rPr>
              <a:t>فرمول بندی ها </a:t>
            </a:r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تولید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نمود 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و می توان آنها را  از طریق </a:t>
            </a:r>
          </a:p>
          <a:p>
            <a:pPr algn="r" rtl="1"/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بیوشیمیایی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و </a:t>
            </a:r>
          </a:p>
          <a:p>
            <a:pPr algn="r" rtl="1"/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بیوفیزیکی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برای هدایت( اشاره</a:t>
            </a:r>
            <a:r>
              <a:rPr lang="fa-I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ای برای رفتن ) </a:t>
            </a:r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سلول های بنیادی 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و </a:t>
            </a:r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مهاجرت این سلولها  به فعالیت 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کاربردی انجام شود..</a:t>
            </a:r>
          </a:p>
          <a:p>
            <a:pPr algn="l" rtl="0"/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Most recent studies on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regeneration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of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inner ear hair cells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focus on use of 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/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stem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cells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/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 therapy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/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neurotrophic factors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Cochlear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 therapy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has been successfully used in the treatment of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neurosensory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hearing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suggests that cochlear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hair cell regeneration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possible.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بیشتر مطالعات اخیر در مورد </a:t>
            </a:r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بازسازی سلولهای مویی گوش داخلی 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بر استفاده از </a:t>
            </a:r>
          </a:p>
          <a:p>
            <a:pPr algn="r" rtl="1"/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سلول های بنیادی 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، </a:t>
            </a:r>
          </a:p>
          <a:p>
            <a:pPr algn="r" rtl="1"/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ژن درمانی 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و 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عوامل نوروتروفیک تمرکز دارد. 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ژن درمانی حلزون گوش با موفقیت در درمان کاهش شنوایی حسی عصبی استفاده شده است.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این نشان می دهد که امکان بازسازی سلول های مویی وجود دارد.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6FD942-EC2A-4808-92FD-DD7729F1348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0456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Endogenous stem cells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 tissue-specific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adult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stem cells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 the capacity to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self-renew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differentiate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into specific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types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Such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scaffolds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can be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fabricated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into a variety of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shapes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formulations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they can be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functionalized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biochemical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biophysical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cues to guide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stem cell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fate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migration.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سلول های بنیادی </a:t>
            </a:r>
            <a:r>
              <a:rPr lang="fa-IR" sz="16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درون زا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سلول های بنیادی بالغ مخصوص بافتهایی هستند 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که توانایی تجدید و تفکیک(تمایز ) به سلول های خاص را دارند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این داربست ها را می توان به انواع مختلفی از </a:t>
            </a:r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فرم ها 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و </a:t>
            </a:r>
            <a:r>
              <a:rPr lang="fa-IR" sz="1200" b="1" i="0" kern="1200" dirty="0">
                <a:solidFill>
                  <a:srgbClr val="00B0F0"/>
                </a:solidFill>
                <a:effectLst/>
                <a:latin typeface="+mn-lt"/>
                <a:ea typeface="+mn-ea"/>
                <a:cs typeface="+mn-cs"/>
              </a:rPr>
              <a:t>فرمول بندی ها </a:t>
            </a:r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تولید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نمود 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و می توان آنها را  از طریق </a:t>
            </a:r>
          </a:p>
          <a:p>
            <a:pPr algn="r" rtl="1"/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بیوشیمیایی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و </a:t>
            </a:r>
          </a:p>
          <a:p>
            <a:pPr algn="r" rtl="1"/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بیوفیزیکی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برای هدایت( اشاره</a:t>
            </a:r>
            <a:r>
              <a:rPr lang="fa-I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ای برای رفتن ) </a:t>
            </a:r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سلول های بنیادی 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و </a:t>
            </a:r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مهاجرت این سلولها  به فعالیت 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کاربردی انجام شود..</a:t>
            </a:r>
          </a:p>
          <a:p>
            <a:pPr algn="l" rtl="0"/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Most recent studies on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regeneration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of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inner ear hair cells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focus on use of 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/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stem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cells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/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 therapy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/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neurotrophic factors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Cochlear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 therapy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has been successfully used in the treatment of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neurosensory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hearing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suggests that cochlear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hair cell regeneration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possible.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بیشتر مطالعات اخیر در مورد </a:t>
            </a:r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بازسازی سلولهای مویی گوش داخلی 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بر استفاده از </a:t>
            </a:r>
          </a:p>
          <a:p>
            <a:pPr algn="r" rtl="1"/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سلول های بنیادی 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، </a:t>
            </a:r>
          </a:p>
          <a:p>
            <a:pPr algn="r" rtl="1"/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ژن درمانی 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و 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عوامل نوروتروفیک تمرکز دارد. 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ژن درمانی حلزون گوش با موفقیت در درمان کاهش شنوایی حسی عصبی استفاده شده است.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این نشان می دهد که امکان بازسازی سلول های مویی وجود دارد.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6FD942-EC2A-4808-92FD-DD7729F1348E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3526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Endogenous stem cells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 tissue-specific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adult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stem cells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 the capacity to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self-renew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differentiate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into specific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types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Such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scaffolds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can be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fabricated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into a variety of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shapes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formulations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they can be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functionalized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biochemical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biophysical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cues to guide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stem cell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fate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migration.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سلول های بنیادی </a:t>
            </a:r>
            <a:r>
              <a:rPr lang="fa-IR" sz="16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درون زا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سلول های بنیادی بالغ مخصوص بافتهایی هستند 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که توانایی تجدید و تفکیک(تمایز ) به سلول های خاص را دارند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این داربست ها را می توان به انواع مختلفی از </a:t>
            </a:r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فرم ها 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و </a:t>
            </a:r>
            <a:r>
              <a:rPr lang="fa-IR" sz="1200" b="1" i="0" kern="1200" dirty="0">
                <a:solidFill>
                  <a:srgbClr val="00B0F0"/>
                </a:solidFill>
                <a:effectLst/>
                <a:latin typeface="+mn-lt"/>
                <a:ea typeface="+mn-ea"/>
                <a:cs typeface="+mn-cs"/>
              </a:rPr>
              <a:t>فرمول بندی ها </a:t>
            </a:r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تولید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نمود 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و می توان آنها را  از طریق </a:t>
            </a:r>
          </a:p>
          <a:p>
            <a:pPr algn="r" rtl="1"/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بیوشیمیایی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و </a:t>
            </a:r>
          </a:p>
          <a:p>
            <a:pPr algn="r" rtl="1"/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بیوفیزیکی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برای هدایت( اشاره</a:t>
            </a:r>
            <a:r>
              <a:rPr lang="fa-I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ای برای رفتن ) </a:t>
            </a:r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سلول های بنیادی 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و </a:t>
            </a:r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مهاجرت این سلولها  به فعالیت 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کاربردی انجام شود..</a:t>
            </a:r>
          </a:p>
          <a:p>
            <a:pPr algn="l" rtl="0"/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Most recent studies on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regeneration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of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inner ear hair cells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focus on use of 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/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stem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cells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/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 therapy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/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neurotrophic factors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Cochlear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 therapy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has been successfully used in the treatment of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neurosensory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hearing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suggests that cochlear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hair cell regeneration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possible.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بیشتر مطالعات اخیر در مورد </a:t>
            </a:r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بازسازی سلولهای مویی گوش داخلی 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بر استفاده از </a:t>
            </a:r>
          </a:p>
          <a:p>
            <a:pPr algn="r" rtl="1"/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سلول های بنیادی 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، </a:t>
            </a:r>
          </a:p>
          <a:p>
            <a:pPr algn="r" rtl="1"/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ژن درمانی 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و 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عوامل نوروتروفیک تمرکز دارد. 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ژن درمانی حلزون گوش با موفقیت در درمان کاهش شنوایی حسی عصبی استفاده شده است.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این نشان می دهد که امکان بازسازی سلول های مویی وجود دارد.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6FD942-EC2A-4808-92FD-DD7729F1348E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2216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Endogenous stem cells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 tissue-specific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adult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stem cells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 the capacity to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self-renew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differentiate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into specific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types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Such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scaffolds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can be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fabricated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into a variety of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shapes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formulations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they can be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functionalized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biochemical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biophysical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cues to guide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stem cell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fate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migration.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سلول های بنیادی </a:t>
            </a:r>
            <a:r>
              <a:rPr lang="fa-IR" sz="16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درون زا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سلول های بنیادی بالغ مخصوص بافتهایی هستند 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که توانایی تجدید و تفکیک(تمایز ) به سلول های خاص را دارند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این داربست ها را می توان به انواع مختلفی از </a:t>
            </a:r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فرم ها 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و </a:t>
            </a:r>
            <a:r>
              <a:rPr lang="fa-IR" sz="1200" b="1" i="0" kern="1200" dirty="0">
                <a:solidFill>
                  <a:srgbClr val="00B0F0"/>
                </a:solidFill>
                <a:effectLst/>
                <a:latin typeface="+mn-lt"/>
                <a:ea typeface="+mn-ea"/>
                <a:cs typeface="+mn-cs"/>
              </a:rPr>
              <a:t>فرمول بندی ها </a:t>
            </a:r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تولید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نمود 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و می توان آنها را  از طریق </a:t>
            </a:r>
          </a:p>
          <a:p>
            <a:pPr algn="r" rtl="1"/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بیوشیمیایی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و </a:t>
            </a:r>
          </a:p>
          <a:p>
            <a:pPr algn="r" rtl="1"/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بیوفیزیکی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برای هدایت( اشاره</a:t>
            </a:r>
            <a:r>
              <a:rPr lang="fa-I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ای برای رفتن ) </a:t>
            </a:r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سلول های بنیادی 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و </a:t>
            </a:r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مهاجرت این سلولها  به فعالیت 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کاربردی انجام شود..</a:t>
            </a:r>
          </a:p>
          <a:p>
            <a:pPr algn="l" rtl="0"/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Most recent studies on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regeneration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of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inner ear hair cells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focus on use of 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/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stem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cells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/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 therapy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/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neurotrophic factors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Cochlear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 therapy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has been successfully used in the treatment of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neurosensory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hearing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suggests that cochlear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hair cell regeneration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possible.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بیشتر مطالعات اخیر در مورد </a:t>
            </a:r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بازسازی سلولهای مویی گوش داخلی 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بر استفاده از </a:t>
            </a:r>
          </a:p>
          <a:p>
            <a:pPr algn="r" rtl="1"/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سلول های بنیادی 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، </a:t>
            </a:r>
          </a:p>
          <a:p>
            <a:pPr algn="r" rtl="1"/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ژن درمانی 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و 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عوامل نوروتروفیک تمرکز دارد. 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ژن درمانی حلزون گوش با موفقیت در درمان کاهش شنوایی حسی عصبی استفاده شده است.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این نشان می دهد که امکان بازسازی سلول های مویی وجود دارد.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6FD942-EC2A-4808-92FD-DD7729F1348E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6386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Endogenous stem cells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 tissue-specific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adult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stem cells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 the capacity to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self-renew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differentiate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into specific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types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Such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scaffolds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can be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fabricated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into a variety of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shapes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formulations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they can be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functionalized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biochemical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biophysical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cues to guide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stem cell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fate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migration.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سلول های بنیادی </a:t>
            </a:r>
            <a:r>
              <a:rPr lang="fa-IR" sz="16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درون زا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سلول های بنیادی بالغ مخصوص بافتهایی هستند 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که توانایی تجدید و تفکیک(تمایز ) به سلول های خاص را دارند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این داربست ها را می توان به انواع مختلفی از </a:t>
            </a:r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فرم ها 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و </a:t>
            </a:r>
            <a:r>
              <a:rPr lang="fa-IR" sz="1200" b="1" i="0" kern="1200" dirty="0">
                <a:solidFill>
                  <a:srgbClr val="00B0F0"/>
                </a:solidFill>
                <a:effectLst/>
                <a:latin typeface="+mn-lt"/>
                <a:ea typeface="+mn-ea"/>
                <a:cs typeface="+mn-cs"/>
              </a:rPr>
              <a:t>فرمول بندی ها </a:t>
            </a:r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تولید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نمود 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و می توان آنها را  از طریق </a:t>
            </a:r>
          </a:p>
          <a:p>
            <a:pPr algn="r" rtl="1"/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بیوشیمیایی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و </a:t>
            </a:r>
          </a:p>
          <a:p>
            <a:pPr algn="r" rtl="1"/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بیوفیزیکی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برای هدایت( اشاره</a:t>
            </a:r>
            <a:r>
              <a:rPr lang="fa-I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ای برای رفتن ) </a:t>
            </a:r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سلول های بنیادی 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و </a:t>
            </a:r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مهاجرت این سلولها  به فعالیت 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کاربردی انجام شود..</a:t>
            </a:r>
          </a:p>
          <a:p>
            <a:pPr algn="l" rtl="0"/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Most recent studies on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regeneration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of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inner ear hair cells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focus on use of 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/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stem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cells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/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 therapy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/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neurotrophic factors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Cochlear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 therapy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has been successfully used in the treatment of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neurosensory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hearing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suggests that cochlear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hair cell regeneration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possible.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بیشتر مطالعات اخیر در مورد </a:t>
            </a:r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بازسازی سلولهای مویی گوش داخلی 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بر استفاده از </a:t>
            </a:r>
          </a:p>
          <a:p>
            <a:pPr algn="r" rtl="1"/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سلول های بنیادی 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، </a:t>
            </a:r>
          </a:p>
          <a:p>
            <a:pPr algn="r" rtl="1"/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ژن درمانی 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و 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عوامل نوروتروفیک تمرکز دارد. 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ژن درمانی حلزون گوش با موفقیت در درمان کاهش شنوایی حسی عصبی استفاده شده است.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این نشان می دهد که امکان بازسازی سلول های مویی وجود دارد.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6FD942-EC2A-4808-92FD-DD7729F1348E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685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Endogenous stem cells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 tissue-specific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adult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stem cells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 the capacity to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self-renew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differentiate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into specific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types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Such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scaffolds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can be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fabricated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into a variety of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shapes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formulations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they can be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functionalized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biochemical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biophysical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cues to guide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stem cell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fate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migration.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سلول های بنیادی </a:t>
            </a:r>
            <a:r>
              <a:rPr lang="fa-IR" sz="16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درون زا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سلول های بنیادی بالغ مخصوص بافتهایی هستند 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که توانایی تجدید و تفکیک(تمایز ) به سلول های خاص را دارند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این داربست ها را می توان به انواع مختلفی از </a:t>
            </a:r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فرم ها 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و </a:t>
            </a:r>
            <a:r>
              <a:rPr lang="fa-IR" sz="1200" b="1" i="0" kern="1200" dirty="0">
                <a:solidFill>
                  <a:srgbClr val="00B0F0"/>
                </a:solidFill>
                <a:effectLst/>
                <a:latin typeface="+mn-lt"/>
                <a:ea typeface="+mn-ea"/>
                <a:cs typeface="+mn-cs"/>
              </a:rPr>
              <a:t>فرمول بندی ها </a:t>
            </a:r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تولید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نمود 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و می توان آنها را  از طریق </a:t>
            </a:r>
          </a:p>
          <a:p>
            <a:pPr algn="r" rtl="1"/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بیوشیمیایی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و </a:t>
            </a:r>
          </a:p>
          <a:p>
            <a:pPr algn="r" rtl="1"/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بیوفیزیکی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برای هدایت( اشاره</a:t>
            </a:r>
            <a:r>
              <a:rPr lang="fa-I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ای برای رفتن ) </a:t>
            </a:r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سلول های بنیادی 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و </a:t>
            </a:r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مهاجرت این سلولها  به فعالیت 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کاربردی انجام شود..</a:t>
            </a:r>
          </a:p>
          <a:p>
            <a:pPr algn="l" rtl="0"/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Most recent studies on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regeneration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of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inner ear hair cells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focus on use of 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/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stem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cells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/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 therapy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/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neurotrophic factors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Cochlear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 therapy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has been successfully used in the treatment of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neurosensory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hearing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suggests that cochlear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hair cell regeneration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possible.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بیشتر مطالعات اخیر در مورد </a:t>
            </a:r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بازسازی سلولهای مویی گوش داخلی 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بر استفاده از </a:t>
            </a:r>
          </a:p>
          <a:p>
            <a:pPr algn="r" rtl="1"/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سلول های بنیادی 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، </a:t>
            </a:r>
          </a:p>
          <a:p>
            <a:pPr algn="r" rtl="1"/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ژن درمانی 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و 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عوامل نوروتروفیک تمرکز دارد. 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ژن درمانی حلزون گوش با موفقیت در درمان کاهش شنوایی حسی عصبی استفاده شده است.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این نشان می دهد که امکان بازسازی سلول های مویی وجود دارد.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6FD942-EC2A-4808-92FD-DD7729F1348E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6758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Endogenous stem cells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 tissue-specific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adult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stem cells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 the capacity to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self-renew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differentiate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into specific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types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Such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scaffolds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can be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fabricated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into a variety of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shapes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formulations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they can be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functionalized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biochemical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biophysical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cues to guide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stem cell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fate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migration.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سلول های بنیادی </a:t>
            </a:r>
            <a:r>
              <a:rPr lang="fa-IR" sz="16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درون زا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سلول های بنیادی بالغ مخصوص بافتهایی هستند 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که توانایی تجدید و تفکیک(تمایز ) به سلول های خاص را دارند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این داربست ها را می توان به انواع مختلفی از </a:t>
            </a:r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فرم ها 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و </a:t>
            </a:r>
            <a:r>
              <a:rPr lang="fa-IR" sz="1200" b="1" i="0" kern="1200" dirty="0">
                <a:solidFill>
                  <a:srgbClr val="00B0F0"/>
                </a:solidFill>
                <a:effectLst/>
                <a:latin typeface="+mn-lt"/>
                <a:ea typeface="+mn-ea"/>
                <a:cs typeface="+mn-cs"/>
              </a:rPr>
              <a:t>فرمول بندی ها </a:t>
            </a:r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تولید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نمود 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و می توان آنها را  از طریق </a:t>
            </a:r>
          </a:p>
          <a:p>
            <a:pPr algn="r" rtl="1"/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بیوشیمیایی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و </a:t>
            </a:r>
          </a:p>
          <a:p>
            <a:pPr algn="r" rtl="1"/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بیوفیزیکی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برای هدایت( اشاره</a:t>
            </a:r>
            <a:r>
              <a:rPr lang="fa-I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ای برای رفتن ) </a:t>
            </a:r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سلول های بنیادی 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و </a:t>
            </a:r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مهاجرت این سلولها  به فعالیت 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کاربردی انجام شود..</a:t>
            </a:r>
          </a:p>
          <a:p>
            <a:pPr algn="l" rtl="0"/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Most recent studies on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regeneration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of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inner ear hair cells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focus on use of 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/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stem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cells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/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 therapy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/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neurotrophic factors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Cochlear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 therapy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has been successfully used in the treatment of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neurosensory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hearing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suggests that cochlear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hair cell regeneration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possible.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بیشتر مطالعات اخیر در مورد </a:t>
            </a:r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بازسازی سلولهای مویی گوش داخلی 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بر استفاده از </a:t>
            </a:r>
          </a:p>
          <a:p>
            <a:pPr algn="r" rtl="1"/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سلول های بنیادی 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، </a:t>
            </a:r>
          </a:p>
          <a:p>
            <a:pPr algn="r" rtl="1"/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ژن درمانی 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و 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عوامل نوروتروفیک تمرکز دارد. 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ژن درمانی حلزون گوش با موفقیت در درمان کاهش شنوایی حسی عصبی استفاده شده است.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این نشان می دهد که امکان بازسازی سلول های مویی وجود دارد.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6FD942-EC2A-4808-92FD-DD7729F1348E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68199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Endogenous stem cells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 tissue-specific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adult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stem cells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 the capacity to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self-renew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differentiate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into specific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types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Such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scaffolds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can be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fabricated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into a variety of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shapes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formulations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they can be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functionalized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biochemical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biophysical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cues to guide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stem cell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fate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migration.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سلول های بنیادی </a:t>
            </a:r>
            <a:r>
              <a:rPr lang="fa-IR" sz="16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درون زا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سلول های بنیادی بالغ مخصوص بافتهایی هستند 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که توانایی تجدید و تفکیک(تمایز ) به سلول های خاص را دارند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این داربست ها را می توان به انواع مختلفی از </a:t>
            </a:r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فرم ها 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و </a:t>
            </a:r>
            <a:r>
              <a:rPr lang="fa-IR" sz="1200" b="1" i="0" kern="1200" dirty="0">
                <a:solidFill>
                  <a:srgbClr val="00B0F0"/>
                </a:solidFill>
                <a:effectLst/>
                <a:latin typeface="+mn-lt"/>
                <a:ea typeface="+mn-ea"/>
                <a:cs typeface="+mn-cs"/>
              </a:rPr>
              <a:t>فرمول بندی ها </a:t>
            </a:r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تولید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نمود 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و می توان آنها را  از طریق </a:t>
            </a:r>
          </a:p>
          <a:p>
            <a:pPr algn="r" rtl="1"/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بیوشیمیایی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و </a:t>
            </a:r>
          </a:p>
          <a:p>
            <a:pPr algn="r" rtl="1"/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بیوفیزیکی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برای هدایت( اشاره</a:t>
            </a:r>
            <a:r>
              <a:rPr lang="fa-I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ای برای رفتن ) </a:t>
            </a:r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سلول های بنیادی 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و </a:t>
            </a:r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مهاجرت این سلولها  به فعالیت 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کاربردی انجام شود..</a:t>
            </a:r>
          </a:p>
          <a:p>
            <a:pPr algn="l" rtl="0"/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Most recent studies on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regeneration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of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inner ear hair cells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focus on use of 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/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stem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cells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/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 therapy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/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neurotrophic factors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Cochlear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 therapy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has been successfully used in the treatment of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neurosensory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hearing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suggests that cochlear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hair cell regeneration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possible.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بیشتر مطالعات اخیر در مورد </a:t>
            </a:r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بازسازی سلولهای مویی گوش داخلی 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بر استفاده از </a:t>
            </a:r>
          </a:p>
          <a:p>
            <a:pPr algn="r" rtl="1"/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سلول های بنیادی 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، </a:t>
            </a:r>
          </a:p>
          <a:p>
            <a:pPr algn="r" rtl="1"/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ژن درمانی 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و 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عوامل نوروتروفیک تمرکز دارد. 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ژن درمانی حلزون گوش با موفقیت در درمان کاهش شنوایی حسی عصبی استفاده شده است.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این نشان می دهد که امکان بازسازی سلول های مویی وجود دارد.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6FD942-EC2A-4808-92FD-DD7729F1348E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67931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Endogenous stem cells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 tissue-specific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adult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stem cells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 the capacity to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self-renew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differentiate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into specific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types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Such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scaffolds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can be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fabricated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into a variety of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shapes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formulations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they can be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functionalized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biochemical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biophysical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cues to guide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stem cell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fate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migration.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سلول های بنیادی </a:t>
            </a:r>
            <a:r>
              <a:rPr lang="fa-IR" sz="16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درون زا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سلول های بنیادی بالغ مخصوص بافتهایی هستند 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که توانایی تجدید و تفکیک(تمایز ) به سلول های خاص را دارند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این داربست ها را می توان به انواع مختلفی از </a:t>
            </a:r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فرم ها 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و </a:t>
            </a:r>
            <a:r>
              <a:rPr lang="fa-IR" sz="1200" b="1" i="0" kern="1200" dirty="0">
                <a:solidFill>
                  <a:srgbClr val="00B0F0"/>
                </a:solidFill>
                <a:effectLst/>
                <a:latin typeface="+mn-lt"/>
                <a:ea typeface="+mn-ea"/>
                <a:cs typeface="+mn-cs"/>
              </a:rPr>
              <a:t>فرمول بندی ها </a:t>
            </a:r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تولید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نمود 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و می توان آنها را  از طریق </a:t>
            </a:r>
          </a:p>
          <a:p>
            <a:pPr algn="r" rtl="1"/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بیوشیمیایی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و </a:t>
            </a:r>
          </a:p>
          <a:p>
            <a:pPr algn="r" rtl="1"/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بیوفیزیکی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برای هدایت( اشاره</a:t>
            </a:r>
            <a:r>
              <a:rPr lang="fa-I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ای برای رفتن ) </a:t>
            </a:r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سلول های بنیادی 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و </a:t>
            </a:r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مهاجرت این سلولها  به فعالیت 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کاربردی انجام شود..</a:t>
            </a:r>
          </a:p>
          <a:p>
            <a:pPr algn="l" rtl="0"/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Most recent studies on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regeneration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of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inner ear hair cells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focus on use of 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/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stem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cells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/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 therapy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/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neurotrophic factors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Cochlear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 therapy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has been successfully used in the treatment of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neurosensory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hearing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suggests that cochlear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hair cell regeneration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possible.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بیشتر مطالعات اخیر در مورد </a:t>
            </a:r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بازسازی سلولهای مویی گوش داخلی 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بر استفاده از </a:t>
            </a:r>
          </a:p>
          <a:p>
            <a:pPr algn="r" rtl="1"/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سلول های بنیادی 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، </a:t>
            </a:r>
          </a:p>
          <a:p>
            <a:pPr algn="r" rtl="1"/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ژن درمانی 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و 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عوامل نوروتروفیک تمرکز دارد. 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ژن درمانی حلزون گوش با موفقیت در درمان کاهش شنوایی حسی عصبی استفاده شده است.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این نشان می دهد که امکان بازسازی سلول های مویی وجود دارد.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6FD942-EC2A-4808-92FD-DD7729F1348E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60683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Endogenous stem cells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 tissue-specific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adult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stem cells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 the capacity to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self-renew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differentiate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into specific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types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Such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scaffolds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can be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fabricated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into a variety of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shapes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formulations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they can be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functionalized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biochemical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biophysical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cues to guide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stem cell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fate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migration.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سلول های بنیادی </a:t>
            </a:r>
            <a:r>
              <a:rPr lang="fa-IR" sz="16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درون زا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سلول های بنیادی بالغ مخصوص بافتهایی هستند 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که توانایی تجدید و تفکیک(تمایز ) به سلول های خاص را دارند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این داربست ها را می توان به انواع مختلفی از </a:t>
            </a:r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فرم ها 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و </a:t>
            </a:r>
            <a:r>
              <a:rPr lang="fa-IR" sz="1200" b="1" i="0" kern="1200" dirty="0">
                <a:solidFill>
                  <a:srgbClr val="00B0F0"/>
                </a:solidFill>
                <a:effectLst/>
                <a:latin typeface="+mn-lt"/>
                <a:ea typeface="+mn-ea"/>
                <a:cs typeface="+mn-cs"/>
              </a:rPr>
              <a:t>فرمول بندی ها </a:t>
            </a:r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تولید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نمود 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و می توان آنها را  از طریق </a:t>
            </a:r>
          </a:p>
          <a:p>
            <a:pPr algn="r" rtl="1"/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بیوشیمیایی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و </a:t>
            </a:r>
          </a:p>
          <a:p>
            <a:pPr algn="r" rtl="1"/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بیوفیزیکی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برای هدایت( اشاره</a:t>
            </a:r>
            <a:r>
              <a:rPr lang="fa-I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ای برای رفتن ) </a:t>
            </a:r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سلول های بنیادی 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و </a:t>
            </a:r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مهاجرت این سلولها  به فعالیت 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کاربردی انجام شود..</a:t>
            </a:r>
          </a:p>
          <a:p>
            <a:pPr algn="l" rtl="0"/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Most recent studies on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regeneration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of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inner ear hair cells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focus on use of 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/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stem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cells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/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 therapy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/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neurotrophic factors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Cochlear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 therapy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has been successfully used in the treatment of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neurosensory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hearing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suggests that cochlear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hair cell regeneration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possible.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بیشتر مطالعات اخیر در مورد </a:t>
            </a:r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بازسازی سلولهای مویی گوش داخلی 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بر استفاده از </a:t>
            </a:r>
          </a:p>
          <a:p>
            <a:pPr algn="r" rtl="1"/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سلول های بنیادی 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، </a:t>
            </a:r>
          </a:p>
          <a:p>
            <a:pPr algn="r" rtl="1"/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ژن درمانی 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و 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عوامل نوروتروفیک تمرکز دارد. 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ژن درمانی حلزون گوش با موفقیت در درمان کاهش شنوایی حسی عصبی استفاده شده است.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این نشان می دهد که امکان بازسازی سلول های مویی وجود دارد.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6FD942-EC2A-4808-92FD-DD7729F1348E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92141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Endogenous stem cells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 tissue-specific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adult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stem cells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 the capacity to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self-renew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differentiate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into specific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types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Such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scaffolds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can be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fabricated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into a variety of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shapes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formulations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they can be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functionalized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biochemical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biophysical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cues to guide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stem cell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fate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migration.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سلول های بنیادی </a:t>
            </a:r>
            <a:r>
              <a:rPr lang="fa-IR" sz="16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درون زا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سلول های بنیادی بالغ مخصوص بافتهایی هستند 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که توانایی تجدید و تفکیک(تمایز ) به سلول های خاص را دارند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این داربست ها را می توان به انواع مختلفی از </a:t>
            </a:r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فرم ها 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و </a:t>
            </a:r>
            <a:r>
              <a:rPr lang="fa-IR" sz="1200" b="1" i="0" kern="1200" dirty="0">
                <a:solidFill>
                  <a:srgbClr val="00B0F0"/>
                </a:solidFill>
                <a:effectLst/>
                <a:latin typeface="+mn-lt"/>
                <a:ea typeface="+mn-ea"/>
                <a:cs typeface="+mn-cs"/>
              </a:rPr>
              <a:t>فرمول بندی ها </a:t>
            </a:r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تولید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نمود 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و می توان آنها را  از طریق </a:t>
            </a:r>
          </a:p>
          <a:p>
            <a:pPr algn="r" rtl="1"/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بیوشیمیایی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و </a:t>
            </a:r>
          </a:p>
          <a:p>
            <a:pPr algn="r" rtl="1"/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بیوفیزیکی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برای هدایت( اشاره</a:t>
            </a:r>
            <a:r>
              <a:rPr lang="fa-I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ای برای رفتن ) </a:t>
            </a:r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سلول های بنیادی 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و </a:t>
            </a:r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مهاجرت این سلولها  به فعالیت 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کاربردی انجام شود..</a:t>
            </a:r>
          </a:p>
          <a:p>
            <a:pPr algn="l" rtl="0"/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Most recent studies on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regeneration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of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inner ear hair cells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focus on use of 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/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stem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cells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/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 therapy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/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neurotrophic factors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Cochlear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 therapy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has been successfully used in the treatment of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neurosensory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hearing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suggests that cochlear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hair cell regeneration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possible.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بیشتر مطالعات اخیر در مورد </a:t>
            </a:r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بازسازی سلولهای مویی گوش داخلی 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بر استفاده از </a:t>
            </a:r>
          </a:p>
          <a:p>
            <a:pPr algn="r" rtl="1"/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سلول های بنیادی 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، </a:t>
            </a:r>
          </a:p>
          <a:p>
            <a:pPr algn="r" rtl="1"/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ژن درمانی 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و 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عوامل نوروتروفیک تمرکز دارد. 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ژن درمانی حلزون گوش با موفقیت در درمان کاهش شنوایی حسی عصبی استفاده شده است.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این نشان می دهد که امکان بازسازی سلول های مویی وجود دارد.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6FD942-EC2A-4808-92FD-DD7729F1348E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4487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Endogenous stem cells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 tissue-specific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adult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stem cells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 the capacity to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self-renew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differentiate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into specific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types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Such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scaffolds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can be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fabricated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into a variety of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shapes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formulations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they can be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functionalized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biochemical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biophysical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cues to guide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stem cell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fate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migration.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سلول های بنیادی </a:t>
            </a:r>
            <a:r>
              <a:rPr lang="fa-IR" sz="16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درون زا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سلول های بنیادی بالغ مخصوص بافتهایی هستند 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که توانایی تجدید و تفکیک(تمایز ) به سلول های خاص را دارند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این داربست ها را می توان به انواع مختلفی از </a:t>
            </a:r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فرم ها 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و </a:t>
            </a:r>
            <a:r>
              <a:rPr lang="fa-IR" sz="1200" b="1" i="0" kern="1200" dirty="0">
                <a:solidFill>
                  <a:srgbClr val="00B0F0"/>
                </a:solidFill>
                <a:effectLst/>
                <a:latin typeface="+mn-lt"/>
                <a:ea typeface="+mn-ea"/>
                <a:cs typeface="+mn-cs"/>
              </a:rPr>
              <a:t>فرمول بندی ها </a:t>
            </a:r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تولید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نمود 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و می توان آنها را  از طریق </a:t>
            </a:r>
          </a:p>
          <a:p>
            <a:pPr algn="r" rtl="1"/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بیوشیمیایی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و </a:t>
            </a:r>
          </a:p>
          <a:p>
            <a:pPr algn="r" rtl="1"/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بیوفیزیکی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برای هدایت( اشاره</a:t>
            </a:r>
            <a:r>
              <a:rPr lang="fa-I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ای برای رفتن ) </a:t>
            </a:r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سلول های بنیادی 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و </a:t>
            </a:r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مهاجرت این سلولها  به فعالیت 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کاربردی انجام شود..</a:t>
            </a:r>
          </a:p>
          <a:p>
            <a:pPr algn="l" rtl="0"/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Most recent studies on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regeneration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of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inner ear hair cells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focus on use of 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/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stem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cells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/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 therapy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/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neurotrophic factors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Cochlear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 therapy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has been successfully used in the treatment of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neurosensory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hearing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suggests that cochlear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hair cell regeneration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possible.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بیشتر مطالعات اخیر در مورد </a:t>
            </a:r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بازسازی سلولهای مویی گوش داخلی 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بر استفاده از </a:t>
            </a:r>
          </a:p>
          <a:p>
            <a:pPr algn="r" rtl="1"/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سلول های بنیادی 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، </a:t>
            </a:r>
          </a:p>
          <a:p>
            <a:pPr algn="r" rtl="1"/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ژن درمانی 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و 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عوامل نوروتروفیک تمرکز دارد. 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ژن درمانی حلزون گوش با موفقیت در درمان کاهش شنوایی حسی عصبی استفاده شده است.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این نشان می دهد که امکان بازسازی سلول های مویی وجود دارد.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6FD942-EC2A-4808-92FD-DD7729F1348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9374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Endogenous stem cells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 tissue-specific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adult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stem cells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 the capacity to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self-renew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differentiate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into specific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types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Such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scaffolds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can be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fabricated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into a variety of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shapes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formulations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they can be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functionalized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biochemical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biophysical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cues to guide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stem cell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fate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migration.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سلول های بنیادی </a:t>
            </a:r>
            <a:r>
              <a:rPr lang="fa-IR" sz="16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درون زا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سلول های بنیادی بالغ مخصوص بافتهایی هستند 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که توانایی تجدید و تفکیک(تمایز ) به سلول های خاص را دارند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این داربست ها را می توان به انواع مختلفی از </a:t>
            </a:r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فرم ها 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و </a:t>
            </a:r>
            <a:r>
              <a:rPr lang="fa-IR" sz="1200" b="1" i="0" kern="1200" dirty="0">
                <a:solidFill>
                  <a:srgbClr val="00B0F0"/>
                </a:solidFill>
                <a:effectLst/>
                <a:latin typeface="+mn-lt"/>
                <a:ea typeface="+mn-ea"/>
                <a:cs typeface="+mn-cs"/>
              </a:rPr>
              <a:t>فرمول بندی ها </a:t>
            </a:r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تولید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نمود 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و می توان آنها را  از طریق </a:t>
            </a:r>
          </a:p>
          <a:p>
            <a:pPr algn="r" rtl="1"/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بیوشیمیایی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و </a:t>
            </a:r>
          </a:p>
          <a:p>
            <a:pPr algn="r" rtl="1"/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بیوفیزیکی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برای هدایت( اشاره</a:t>
            </a:r>
            <a:r>
              <a:rPr lang="fa-I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ای برای رفتن ) </a:t>
            </a:r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سلول های بنیادی 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و </a:t>
            </a:r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مهاجرت این سلولها  به فعالیت 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کاربردی انجام شود..</a:t>
            </a:r>
          </a:p>
          <a:p>
            <a:pPr algn="l" rtl="0"/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Most recent studies on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regeneration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of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inner ear hair cells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focus on use of 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/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stem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cells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/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 therapy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/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neurotrophic factors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Cochlear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 therapy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has been successfully used in the treatment of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neurosensory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hearing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suggests that cochlear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hair cell regeneration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possible.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بیشتر مطالعات اخیر در مورد </a:t>
            </a:r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بازسازی سلولهای مویی گوش داخلی 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بر استفاده از </a:t>
            </a:r>
          </a:p>
          <a:p>
            <a:pPr algn="r" rtl="1"/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سلول های بنیادی 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، </a:t>
            </a:r>
          </a:p>
          <a:p>
            <a:pPr algn="r" rtl="1"/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ژن درمانی 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و 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عوامل نوروتروفیک تمرکز دارد. 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ژن درمانی حلزون گوش با موفقیت در درمان کاهش شنوایی حسی عصبی استفاده شده است.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این نشان می دهد که امکان بازسازی سلول های مویی وجود دارد.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6FD942-EC2A-4808-92FD-DD7729F1348E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13447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Endogenous stem cells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 tissue-specific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adult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stem cells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 the capacity to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self-renew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differentiate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into specific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types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Such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scaffolds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can be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fabricated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into a variety of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shapes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formulations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they can be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functionalized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biochemical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biophysical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cues to guide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stem cell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fate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migration.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سلول های بنیادی </a:t>
            </a:r>
            <a:r>
              <a:rPr lang="fa-IR" sz="16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درون زا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سلول های بنیادی بالغ مخصوص بافتهایی هستند 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که توانایی تجدید و تفکیک(تمایز ) به سلول های خاص را دارند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این داربست ها را می توان به انواع مختلفی از </a:t>
            </a:r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فرم ها 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و </a:t>
            </a:r>
            <a:r>
              <a:rPr lang="fa-IR" sz="1200" b="1" i="0" kern="1200" dirty="0">
                <a:solidFill>
                  <a:srgbClr val="00B0F0"/>
                </a:solidFill>
                <a:effectLst/>
                <a:latin typeface="+mn-lt"/>
                <a:ea typeface="+mn-ea"/>
                <a:cs typeface="+mn-cs"/>
              </a:rPr>
              <a:t>فرمول بندی ها </a:t>
            </a:r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تولید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نمود 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و می توان آنها را  از طریق </a:t>
            </a:r>
          </a:p>
          <a:p>
            <a:pPr algn="r" rtl="1"/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بیوشیمیایی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و </a:t>
            </a:r>
          </a:p>
          <a:p>
            <a:pPr algn="r" rtl="1"/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بیوفیزیکی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برای هدایت( اشاره</a:t>
            </a:r>
            <a:r>
              <a:rPr lang="fa-I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ای برای رفتن ) </a:t>
            </a:r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سلول های بنیادی 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و </a:t>
            </a:r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مهاجرت این سلولها  به فعالیت 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کاربردی انجام شود..</a:t>
            </a:r>
          </a:p>
          <a:p>
            <a:pPr algn="l" rtl="0"/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Most recent studies on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regeneration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of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inner ear hair cells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focus on use of 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/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stem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cells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/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 therapy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/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neurotrophic factors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Cochlear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 therapy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has been successfully used in the treatment of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neurosensory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hearing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suggests that cochlear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hair cell regeneration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possible.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بیشتر مطالعات اخیر در مورد </a:t>
            </a:r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بازسازی سلولهای مویی گوش داخلی 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بر استفاده از </a:t>
            </a:r>
          </a:p>
          <a:p>
            <a:pPr algn="r" rtl="1"/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سلول های بنیادی 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، </a:t>
            </a:r>
          </a:p>
          <a:p>
            <a:pPr algn="r" rtl="1"/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ژن درمانی 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و 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عوامل نوروتروفیک تمرکز دارد. 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ژن درمانی حلزون گوش با موفقیت در درمان کاهش شنوایی حسی عصبی استفاده شده است.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این نشان می دهد که امکان بازسازی سلول های مویی وجود دارد.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6FD942-EC2A-4808-92FD-DD7729F1348E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25779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Endogenous stem cells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 tissue-specific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adult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stem cells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 the capacity to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self-renew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differentiate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into specific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types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Such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scaffolds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can be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fabricated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into a variety of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shapes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formulations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they can be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functionalized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biochemical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biophysical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cues to guide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stem cell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fate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migration.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سلول های بنیادی </a:t>
            </a:r>
            <a:r>
              <a:rPr lang="fa-IR" sz="16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درون زا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سلول های بنیادی بالغ مخصوص بافتهایی هستند 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که توانایی تجدید و تفکیک(تمایز ) به سلول های خاص را دارند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این داربست ها را می توان به انواع مختلفی از </a:t>
            </a:r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فرم ها 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و </a:t>
            </a:r>
            <a:r>
              <a:rPr lang="fa-IR" sz="1200" b="1" i="0" kern="1200" dirty="0">
                <a:solidFill>
                  <a:srgbClr val="00B0F0"/>
                </a:solidFill>
                <a:effectLst/>
                <a:latin typeface="+mn-lt"/>
                <a:ea typeface="+mn-ea"/>
                <a:cs typeface="+mn-cs"/>
              </a:rPr>
              <a:t>فرمول بندی ها </a:t>
            </a:r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تولید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نمود 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و می توان آنها را  از طریق </a:t>
            </a:r>
          </a:p>
          <a:p>
            <a:pPr algn="r" rtl="1"/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بیوشیمیایی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و </a:t>
            </a:r>
          </a:p>
          <a:p>
            <a:pPr algn="r" rtl="1"/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بیوفیزیکی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برای هدایت( اشاره</a:t>
            </a:r>
            <a:r>
              <a:rPr lang="fa-I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ای برای رفتن ) </a:t>
            </a:r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سلول های بنیادی 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و </a:t>
            </a:r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مهاجرت این سلولها  به فعالیت 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کاربردی انجام شود..</a:t>
            </a:r>
          </a:p>
          <a:p>
            <a:pPr algn="l" rtl="0"/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Most recent studies on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regeneration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of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inner ear hair cells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focus on use of 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/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stem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cells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/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 therapy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/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neurotrophic factors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Cochlear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 therapy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has been successfully used in the treatment of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neurosensory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hearing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suggests that cochlear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hair cell regeneration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possible.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بیشتر مطالعات اخیر در مورد </a:t>
            </a:r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بازسازی سلولهای مویی گوش داخلی 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بر استفاده از </a:t>
            </a:r>
          </a:p>
          <a:p>
            <a:pPr algn="r" rtl="1"/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سلول های بنیادی 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، </a:t>
            </a:r>
          </a:p>
          <a:p>
            <a:pPr algn="r" rtl="1"/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ژن درمانی 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و 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عوامل نوروتروفیک تمرکز دارد. 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ژن درمانی حلزون گوش با موفقیت در درمان کاهش شنوایی حسی عصبی استفاده شده است.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این نشان می دهد که امکان بازسازی سلول های مویی وجود دارد.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6FD942-EC2A-4808-92FD-DD7729F1348E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49319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Endogenous stem cells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 tissue-specific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adult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stem cells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 the capacity to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self-renew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differentiate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into specific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types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Such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scaffolds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can be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fabricated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into a variety of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shapes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formulations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they can be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functionalized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biochemical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biophysical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cues to guide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stem cell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fate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migration.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سلول های بنیادی </a:t>
            </a:r>
            <a:r>
              <a:rPr lang="fa-IR" sz="16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درون زا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سلول های بنیادی بالغ مخصوص بافتهایی هستند 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که توانایی تجدید و تفکیک(تمایز ) به سلول های خاص را دارند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این داربست ها را می توان به انواع مختلفی از </a:t>
            </a:r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فرم ها 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و </a:t>
            </a:r>
            <a:r>
              <a:rPr lang="fa-IR" sz="1200" b="1" i="0" kern="1200" dirty="0">
                <a:solidFill>
                  <a:srgbClr val="00B0F0"/>
                </a:solidFill>
                <a:effectLst/>
                <a:latin typeface="+mn-lt"/>
                <a:ea typeface="+mn-ea"/>
                <a:cs typeface="+mn-cs"/>
              </a:rPr>
              <a:t>فرمول بندی ها </a:t>
            </a:r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تولید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نمود 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و می توان آنها را  از طریق </a:t>
            </a:r>
          </a:p>
          <a:p>
            <a:pPr algn="r" rtl="1"/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بیوشیمیایی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و </a:t>
            </a:r>
          </a:p>
          <a:p>
            <a:pPr algn="r" rtl="1"/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بیوفیزیکی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برای هدایت( اشاره</a:t>
            </a:r>
            <a:r>
              <a:rPr lang="fa-I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ای برای رفتن ) </a:t>
            </a:r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سلول های بنیادی 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و </a:t>
            </a:r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مهاجرت این سلولها  به فعالیت 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کاربردی انجام شود..</a:t>
            </a:r>
          </a:p>
          <a:p>
            <a:pPr algn="l" rtl="0"/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Most recent studies on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regeneration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of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inner ear hair cells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focus on use of 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/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stem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cells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/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 therapy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/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neurotrophic factors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Cochlear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 therapy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has been successfully used in the treatment of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neurosensory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hearing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suggests that cochlear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hair cell regeneration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possible.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بیشتر مطالعات اخیر در مورد </a:t>
            </a:r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بازسازی سلولهای مویی گوش داخلی 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بر استفاده از </a:t>
            </a:r>
          </a:p>
          <a:p>
            <a:pPr algn="r" rtl="1"/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سلول های بنیادی 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، </a:t>
            </a:r>
          </a:p>
          <a:p>
            <a:pPr algn="r" rtl="1"/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ژن درمانی 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و 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عوامل نوروتروفیک تمرکز دارد. 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ژن درمانی حلزون گوش با موفقیت در درمان کاهش شنوایی حسی عصبی استفاده شده است.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این نشان می دهد که امکان بازسازی سلول های مویی وجود دارد.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6FD942-EC2A-4808-92FD-DD7729F1348E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29706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Endogenous stem cells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 tissue-specific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adult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stem cells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 the capacity to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self-renew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differentiate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into specific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types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Such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scaffolds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can be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fabricated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into a variety of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shapes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formulations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they can be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functionalized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biochemical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biophysical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cues to guide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stem cell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fate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migration.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سلول های بنیادی </a:t>
            </a:r>
            <a:r>
              <a:rPr lang="fa-IR" sz="16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درون زا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سلول های بنیادی بالغ مخصوص بافتهایی هستند 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که توانایی تجدید و تفکیک(تمایز ) به سلول های خاص را دارند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این داربست ها را می توان به انواع مختلفی از </a:t>
            </a:r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فرم ها 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و </a:t>
            </a:r>
            <a:r>
              <a:rPr lang="fa-IR" sz="1200" b="1" i="0" kern="1200" dirty="0">
                <a:solidFill>
                  <a:srgbClr val="00B0F0"/>
                </a:solidFill>
                <a:effectLst/>
                <a:latin typeface="+mn-lt"/>
                <a:ea typeface="+mn-ea"/>
                <a:cs typeface="+mn-cs"/>
              </a:rPr>
              <a:t>فرمول بندی ها </a:t>
            </a:r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تولید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نمود 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و می توان آنها را  از طریق </a:t>
            </a:r>
          </a:p>
          <a:p>
            <a:pPr algn="r" rtl="1"/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بیوشیمیایی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و </a:t>
            </a:r>
          </a:p>
          <a:p>
            <a:pPr algn="r" rtl="1"/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بیوفیزیکی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برای هدایت( اشاره</a:t>
            </a:r>
            <a:r>
              <a:rPr lang="fa-I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ای برای رفتن ) </a:t>
            </a:r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سلول های بنیادی 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و </a:t>
            </a:r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مهاجرت این سلولها  به فعالیت 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کاربردی انجام شود..</a:t>
            </a:r>
          </a:p>
          <a:p>
            <a:pPr algn="l" rtl="0"/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Most recent studies on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regeneration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of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inner ear hair cells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focus on use of 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/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stem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cells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/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 therapy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/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neurotrophic factors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Cochlear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 therapy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has been successfully used in the treatment of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neurosensory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hearing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suggests that cochlear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hair cell regeneration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possible.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بیشتر مطالعات اخیر در مورد </a:t>
            </a:r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بازسازی سلولهای مویی گوش داخلی 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بر استفاده از </a:t>
            </a:r>
          </a:p>
          <a:p>
            <a:pPr algn="r" rtl="1"/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سلول های بنیادی 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، </a:t>
            </a:r>
          </a:p>
          <a:p>
            <a:pPr algn="r" rtl="1"/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ژن درمانی 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و 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عوامل نوروتروفیک تمرکز دارد. 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ژن درمانی حلزون گوش با موفقیت در درمان کاهش شنوایی حسی عصبی استفاده شده است.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این نشان می دهد که امکان بازسازی سلول های مویی وجود دارد.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6FD942-EC2A-4808-92FD-DD7729F1348E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38332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Endogenous stem cells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 tissue-specific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adult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stem cells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 the capacity to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self-renew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differentiate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into specific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types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Such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scaffolds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can be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fabricated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into a variety of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shapes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formulations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they can be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functionalized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biochemical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biophysical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cues to guide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stem cell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fate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migration.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سلول های بنیادی </a:t>
            </a:r>
            <a:r>
              <a:rPr lang="fa-IR" sz="16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درون زا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سلول های بنیادی بالغ مخصوص بافتهایی هستند 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که توانایی تجدید و تفکیک(تمایز ) به سلول های خاص را دارند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این داربست ها را می توان به انواع مختلفی از </a:t>
            </a:r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فرم ها 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و </a:t>
            </a:r>
            <a:r>
              <a:rPr lang="fa-IR" sz="1200" b="1" i="0" kern="1200" dirty="0">
                <a:solidFill>
                  <a:srgbClr val="00B0F0"/>
                </a:solidFill>
                <a:effectLst/>
                <a:latin typeface="+mn-lt"/>
                <a:ea typeface="+mn-ea"/>
                <a:cs typeface="+mn-cs"/>
              </a:rPr>
              <a:t>فرمول بندی ها </a:t>
            </a:r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تولید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نمود 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و می توان آنها را  از طریق </a:t>
            </a:r>
          </a:p>
          <a:p>
            <a:pPr algn="r" rtl="1"/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بیوشیمیایی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و </a:t>
            </a:r>
          </a:p>
          <a:p>
            <a:pPr algn="r" rtl="1"/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بیوفیزیکی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برای هدایت( اشاره</a:t>
            </a:r>
            <a:r>
              <a:rPr lang="fa-I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ای برای رفتن ) </a:t>
            </a:r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سلول های بنیادی 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و </a:t>
            </a:r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مهاجرت این سلولها  به فعالیت 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کاربردی انجام شود..</a:t>
            </a:r>
          </a:p>
          <a:p>
            <a:pPr algn="l" rtl="0"/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Most recent studies on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regeneration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of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inner ear hair cells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focus on use of 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/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stem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cells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/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 therapy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/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neurotrophic factors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Cochlear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 therapy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has been successfully used in the treatment of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neurosensory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hearing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suggests that cochlear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hair cell regeneration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possible.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بیشتر مطالعات اخیر در مورد </a:t>
            </a:r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بازسازی سلولهای مویی گوش داخلی 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بر استفاده از </a:t>
            </a:r>
          </a:p>
          <a:p>
            <a:pPr algn="r" rtl="1"/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سلول های بنیادی 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، </a:t>
            </a:r>
          </a:p>
          <a:p>
            <a:pPr algn="r" rtl="1"/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ژن درمانی 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و 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عوامل نوروتروفیک تمرکز دارد. 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ژن درمانی حلزون گوش با موفقیت در درمان کاهش شنوایی حسی عصبی استفاده شده است.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این نشان می دهد که امکان بازسازی سلول های مویی وجود دارد.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6FD942-EC2A-4808-92FD-DD7729F1348E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48126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Endogenous stem cells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 tissue-specific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adult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stem cells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 the capacity to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self-renew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differentiate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into specific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types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Such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scaffolds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can be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fabricated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into a variety of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shapes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formulations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they can be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functionalized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biochemical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biophysical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cues to guide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stem cell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fate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migration.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سلول های بنیادی </a:t>
            </a:r>
            <a:r>
              <a:rPr lang="fa-IR" sz="16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درون زا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سلول های بنیادی بالغ مخصوص بافتهایی هستند 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که توانایی تجدید و تفکیک(تمایز ) به سلول های خاص را دارند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این داربست ها را می توان به انواع مختلفی از </a:t>
            </a:r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فرم ها 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و </a:t>
            </a:r>
            <a:r>
              <a:rPr lang="fa-IR" sz="1200" b="1" i="0" kern="1200" dirty="0">
                <a:solidFill>
                  <a:srgbClr val="00B0F0"/>
                </a:solidFill>
                <a:effectLst/>
                <a:latin typeface="+mn-lt"/>
                <a:ea typeface="+mn-ea"/>
                <a:cs typeface="+mn-cs"/>
              </a:rPr>
              <a:t>فرمول بندی ها </a:t>
            </a:r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تولید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نمود 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و می توان آنها را  از طریق </a:t>
            </a:r>
          </a:p>
          <a:p>
            <a:pPr algn="r" rtl="1"/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بیوشیمیایی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و </a:t>
            </a:r>
          </a:p>
          <a:p>
            <a:pPr algn="r" rtl="1"/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بیوفیزیکی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برای هدایت( اشاره</a:t>
            </a:r>
            <a:r>
              <a:rPr lang="fa-I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ای برای رفتن ) </a:t>
            </a:r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سلول های بنیادی 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و </a:t>
            </a:r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مهاجرت این سلولها  به فعالیت 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کاربردی انجام شود..</a:t>
            </a:r>
          </a:p>
          <a:p>
            <a:pPr algn="l" rtl="0"/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Most recent studies on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regeneration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of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inner ear hair cells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focus on use of 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/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stem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cells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/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 therapy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/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neurotrophic factors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Cochlear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 therapy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has been successfully used in the treatment of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neurosensory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hearing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suggests that cochlear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hair cell regeneration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possible.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بیشتر مطالعات اخیر در مورد </a:t>
            </a:r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بازسازی سلولهای مویی گوش داخلی 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بر استفاده از </a:t>
            </a:r>
          </a:p>
          <a:p>
            <a:pPr algn="r" rtl="1"/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سلول های بنیادی 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، </a:t>
            </a:r>
          </a:p>
          <a:p>
            <a:pPr algn="r" rtl="1"/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ژن درمانی 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و 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عوامل نوروتروفیک تمرکز دارد. 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ژن درمانی حلزون گوش با موفقیت در درمان کاهش شنوایی حسی عصبی استفاده شده است.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این نشان می دهد که امکان بازسازی سلول های مویی وجود دارد.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6FD942-EC2A-4808-92FD-DD7729F1348E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04506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Endogenous stem cells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 tissue-specific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adult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stem cells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 the capacity to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self-renew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differentiate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into specific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types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Such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scaffolds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can be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fabricated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into a variety of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shapes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formulations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they can be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functionalized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biochemical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biophysical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cues to guide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stem cell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fate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migration.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سلول های بنیادی </a:t>
            </a:r>
            <a:r>
              <a:rPr lang="fa-IR" sz="16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درون زا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سلول های بنیادی بالغ مخصوص بافتهایی هستند 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که توانایی تجدید و تفکیک(تمایز ) به سلول های خاص را دارند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این داربست ها را می توان به انواع مختلفی از </a:t>
            </a:r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فرم ها 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و </a:t>
            </a:r>
            <a:r>
              <a:rPr lang="fa-IR" sz="1200" b="1" i="0" kern="1200" dirty="0">
                <a:solidFill>
                  <a:srgbClr val="00B0F0"/>
                </a:solidFill>
                <a:effectLst/>
                <a:latin typeface="+mn-lt"/>
                <a:ea typeface="+mn-ea"/>
                <a:cs typeface="+mn-cs"/>
              </a:rPr>
              <a:t>فرمول بندی ها </a:t>
            </a:r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تولید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نمود 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و می توان آنها را  از طریق </a:t>
            </a:r>
          </a:p>
          <a:p>
            <a:pPr algn="r" rtl="1"/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بیوشیمیایی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و </a:t>
            </a:r>
          </a:p>
          <a:p>
            <a:pPr algn="r" rtl="1"/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بیوفیزیکی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برای هدایت( اشاره</a:t>
            </a:r>
            <a:r>
              <a:rPr lang="fa-I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ای برای رفتن ) </a:t>
            </a:r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سلول های بنیادی 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و </a:t>
            </a:r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مهاجرت این سلولها  به فعالیت 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کاربردی انجام شود..</a:t>
            </a:r>
          </a:p>
          <a:p>
            <a:pPr algn="l" rtl="0"/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Most recent studies on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regeneration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of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inner ear hair cells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focus on use of 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/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stem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cells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/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 therapy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/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neurotrophic factors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Cochlear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 therapy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has been successfully used in the treatment of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neurosensory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hearing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suggests that cochlear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hair cell regeneration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possible.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بیشتر مطالعات اخیر در مورد </a:t>
            </a:r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بازسازی سلولهای مویی گوش داخلی 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بر استفاده از </a:t>
            </a:r>
          </a:p>
          <a:p>
            <a:pPr algn="r" rtl="1"/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سلول های بنیادی 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، </a:t>
            </a:r>
          </a:p>
          <a:p>
            <a:pPr algn="r" rtl="1"/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ژن درمانی 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و 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عوامل نوروتروفیک تمرکز دارد. 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ژن درمانی حلزون گوش با موفقیت در درمان کاهش شنوایی حسی عصبی استفاده شده است.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این نشان می دهد که امکان بازسازی سلول های مویی وجود دارد.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6FD942-EC2A-4808-92FD-DD7729F1348E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72870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Endogenous stem cells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 tissue-specific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adult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stem cells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 the capacity to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self-renew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differentiate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into specific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types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Such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scaffolds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can be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fabricated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into a variety of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shapes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formulations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they can be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functionalized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biochemical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biophysical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cues to guide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stem cell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fate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migration.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سلول های بنیادی </a:t>
            </a:r>
            <a:r>
              <a:rPr lang="fa-IR" sz="16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درون زا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سلول های بنیادی بالغ مخصوص بافتهایی هستند 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که توانایی تجدید و تفکیک(تمایز ) به سلول های خاص را دارند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این داربست ها را می توان به انواع مختلفی از </a:t>
            </a:r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فرم ها 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و </a:t>
            </a:r>
            <a:r>
              <a:rPr lang="fa-IR" sz="1200" b="1" i="0" kern="1200" dirty="0">
                <a:solidFill>
                  <a:srgbClr val="00B0F0"/>
                </a:solidFill>
                <a:effectLst/>
                <a:latin typeface="+mn-lt"/>
                <a:ea typeface="+mn-ea"/>
                <a:cs typeface="+mn-cs"/>
              </a:rPr>
              <a:t>فرمول بندی ها </a:t>
            </a:r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تولید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نمود 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و می توان آنها را  از طریق </a:t>
            </a:r>
          </a:p>
          <a:p>
            <a:pPr algn="r" rtl="1"/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بیوشیمیایی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و </a:t>
            </a:r>
          </a:p>
          <a:p>
            <a:pPr algn="r" rtl="1"/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بیوفیزیکی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برای هدایت( اشاره</a:t>
            </a:r>
            <a:r>
              <a:rPr lang="fa-I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ای برای رفتن ) </a:t>
            </a:r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سلول های بنیادی 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و </a:t>
            </a:r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مهاجرت این سلولها  به فعالیت 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کاربردی انجام شود..</a:t>
            </a:r>
          </a:p>
          <a:p>
            <a:pPr algn="l" rtl="0"/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Most recent studies on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regeneration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of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inner ear hair cells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focus on use of 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/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stem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cells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/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 therapy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/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neurotrophic factors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Cochlear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 therapy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has been successfully used in the treatment of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neurosensory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hearing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suggests that cochlear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hair cell regeneration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possible.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بیشتر مطالعات اخیر در مورد </a:t>
            </a:r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بازسازی سلولهای مویی گوش داخلی 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بر استفاده از </a:t>
            </a:r>
          </a:p>
          <a:p>
            <a:pPr algn="r" rtl="1"/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سلول های بنیادی 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، </a:t>
            </a:r>
          </a:p>
          <a:p>
            <a:pPr algn="r" rtl="1"/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ژن درمانی 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و 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عوامل نوروتروفیک تمرکز دارد. 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ژن درمانی حلزون گوش با موفقیت در درمان کاهش شنوایی حسی عصبی استفاده شده است.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این نشان می دهد که امکان بازسازی سلول های مویی وجود دارد.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6FD942-EC2A-4808-92FD-DD7729F1348E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3447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Endogenous stem cells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 tissue-specific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adult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stem cells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 the capacity to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self-renew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differentiate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into specific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types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Such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scaffolds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can be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fabricated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into a variety of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shapes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formulations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they can be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functionalized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biochemical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biophysical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cues to guide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stem cell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fate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migration.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سلول های بنیادی </a:t>
            </a:r>
            <a:r>
              <a:rPr lang="fa-IR" sz="16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درون زا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سلول های بنیادی بالغ مخصوص بافتهایی هستند 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که توانایی تجدید و تفکیک(تمایز ) به سلول های خاص را دارند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این داربست ها را می توان به انواع مختلفی از </a:t>
            </a:r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فرم ها 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و </a:t>
            </a:r>
            <a:r>
              <a:rPr lang="fa-IR" sz="1200" b="1" i="0" kern="1200" dirty="0">
                <a:solidFill>
                  <a:srgbClr val="00B0F0"/>
                </a:solidFill>
                <a:effectLst/>
                <a:latin typeface="+mn-lt"/>
                <a:ea typeface="+mn-ea"/>
                <a:cs typeface="+mn-cs"/>
              </a:rPr>
              <a:t>فرمول بندی ها </a:t>
            </a:r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تولید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نمود 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و می توان آنها را  از طریق </a:t>
            </a:r>
          </a:p>
          <a:p>
            <a:pPr algn="r" rtl="1"/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بیوشیمیایی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و </a:t>
            </a:r>
          </a:p>
          <a:p>
            <a:pPr algn="r" rtl="1"/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بیوفیزیکی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برای هدایت( اشاره</a:t>
            </a:r>
            <a:r>
              <a:rPr lang="fa-I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ای برای رفتن ) </a:t>
            </a:r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سلول های بنیادی 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و </a:t>
            </a:r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مهاجرت این سلولها  به فعالیت 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کاربردی انجام شود..</a:t>
            </a:r>
          </a:p>
          <a:p>
            <a:pPr algn="l" rtl="0"/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Most recent studies on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regeneration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of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inner ear hair cells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focus on use of 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/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stem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cells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/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 therapy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/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neurotrophic factors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Cochlear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 therapy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has been successfully used in the treatment of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neurosensory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hearing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suggests that cochlear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hair cell regeneration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possible.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بیشتر مطالعات اخیر در مورد </a:t>
            </a:r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بازسازی سلولهای مویی گوش داخلی 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بر استفاده از </a:t>
            </a:r>
          </a:p>
          <a:p>
            <a:pPr algn="r" rtl="1"/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سلول های بنیادی 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، </a:t>
            </a:r>
          </a:p>
          <a:p>
            <a:pPr algn="r" rtl="1"/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ژن درمانی 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و 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عوامل نوروتروفیک تمرکز دارد. 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ژن درمانی حلزون گوش با موفقیت در درمان کاهش شنوایی حسی عصبی استفاده شده است.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این نشان می دهد که امکان بازسازی سلول های مویی وجود دارد.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6FD942-EC2A-4808-92FD-DD7729F1348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8111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Endogenous stem cells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 tissue-specific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adult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stem cells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 the capacity to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self-renew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differentiate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into specific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types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Such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scaffolds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can be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fabricated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into a variety of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shapes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formulations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they can be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functionalized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biochemical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biophysical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cues to guide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stem cell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fate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migration.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سلول های بنیادی </a:t>
            </a:r>
            <a:r>
              <a:rPr lang="fa-IR" sz="16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درون زا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سلول های بنیادی بالغ مخصوص بافتهایی هستند 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که توانایی تجدید و تفکیک(تمایز ) به سلول های خاص را دارند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این داربست ها را می توان به انواع مختلفی از </a:t>
            </a:r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فرم ها 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و </a:t>
            </a:r>
            <a:r>
              <a:rPr lang="fa-IR" sz="1200" b="1" i="0" kern="1200" dirty="0">
                <a:solidFill>
                  <a:srgbClr val="00B0F0"/>
                </a:solidFill>
                <a:effectLst/>
                <a:latin typeface="+mn-lt"/>
                <a:ea typeface="+mn-ea"/>
                <a:cs typeface="+mn-cs"/>
              </a:rPr>
              <a:t>فرمول بندی ها </a:t>
            </a:r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تولید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نمود 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و می توان آنها را  از طریق </a:t>
            </a:r>
          </a:p>
          <a:p>
            <a:pPr algn="r" rtl="1"/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بیوشیمیایی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و </a:t>
            </a:r>
          </a:p>
          <a:p>
            <a:pPr algn="r" rtl="1"/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بیوفیزیکی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برای هدایت( اشاره</a:t>
            </a:r>
            <a:r>
              <a:rPr lang="fa-I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ای برای رفتن ) </a:t>
            </a:r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سلول های بنیادی 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و </a:t>
            </a:r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مهاجرت این سلولها  به فعالیت 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کاربردی انجام شود..</a:t>
            </a:r>
          </a:p>
          <a:p>
            <a:pPr algn="l" rtl="0"/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Most recent studies on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regeneration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of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inner ear hair cells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focus on use of 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/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stem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cells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/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 therapy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/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neurotrophic factors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Cochlear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 therapy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has been successfully used in the treatment of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neurosensory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hearing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suggests that cochlear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hair cell regeneration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possible.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بیشتر مطالعات اخیر در مورد </a:t>
            </a:r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بازسازی سلولهای مویی گوش داخلی 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بر استفاده از </a:t>
            </a:r>
          </a:p>
          <a:p>
            <a:pPr algn="r" rtl="1"/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سلول های بنیادی 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، </a:t>
            </a:r>
          </a:p>
          <a:p>
            <a:pPr algn="r" rtl="1"/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ژن درمانی 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و 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عوامل نوروتروفیک تمرکز دارد. 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ژن درمانی حلزون گوش با موفقیت در درمان کاهش شنوایی حسی عصبی استفاده شده است.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این نشان می دهد که امکان بازسازی سلول های مویی وجود دارد.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6FD942-EC2A-4808-92FD-DD7729F1348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5628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Endogenous stem cells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 tissue-specific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adult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stem cells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 the capacity to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self-renew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differentiate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into specific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types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Such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scaffolds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can be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fabricated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into a variety of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shapes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formulations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they can be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functionalized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biochemical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biophysical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cues to guide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stem cell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fate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migration.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سلول های بنیادی </a:t>
            </a:r>
            <a:r>
              <a:rPr lang="fa-IR" sz="16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درون زا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سلول های بنیادی بالغ مخصوص بافتهایی هستند 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که توانایی تجدید و تفکیک(تمایز ) به سلول های خاص را دارند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این داربست ها را می توان به انواع مختلفی از </a:t>
            </a:r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فرم ها 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و </a:t>
            </a:r>
            <a:r>
              <a:rPr lang="fa-IR" sz="1200" b="1" i="0" kern="1200" dirty="0">
                <a:solidFill>
                  <a:srgbClr val="00B0F0"/>
                </a:solidFill>
                <a:effectLst/>
                <a:latin typeface="+mn-lt"/>
                <a:ea typeface="+mn-ea"/>
                <a:cs typeface="+mn-cs"/>
              </a:rPr>
              <a:t>فرمول بندی ها </a:t>
            </a:r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تولید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نمود 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و می توان آنها را  از طریق </a:t>
            </a:r>
          </a:p>
          <a:p>
            <a:pPr algn="r" rtl="1"/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بیوشیمیایی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و </a:t>
            </a:r>
          </a:p>
          <a:p>
            <a:pPr algn="r" rtl="1"/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بیوفیزیکی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برای هدایت( اشاره</a:t>
            </a:r>
            <a:r>
              <a:rPr lang="fa-I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ای برای رفتن ) </a:t>
            </a:r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سلول های بنیادی 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و </a:t>
            </a:r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مهاجرت این سلولها  به فعالیت 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کاربردی انجام شود..</a:t>
            </a:r>
          </a:p>
          <a:p>
            <a:pPr algn="l" rtl="0"/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Most recent studies on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regeneration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of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inner ear hair cells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focus on use of 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/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stem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cells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/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 therapy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/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neurotrophic factors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Cochlear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 therapy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has been successfully used in the treatment of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neurosensory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hearing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suggests that cochlear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hair cell regeneration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possible.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بیشتر مطالعات اخیر در مورد </a:t>
            </a:r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بازسازی سلولهای مویی گوش داخلی 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بر استفاده از </a:t>
            </a:r>
          </a:p>
          <a:p>
            <a:pPr algn="r" rtl="1"/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سلول های بنیادی 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، </a:t>
            </a:r>
          </a:p>
          <a:p>
            <a:pPr algn="r" rtl="1"/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ژن درمانی 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و 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عوامل نوروتروفیک تمرکز دارد. 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ژن درمانی حلزون گوش با موفقیت در درمان کاهش شنوایی حسی عصبی استفاده شده است.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این نشان می دهد که امکان بازسازی سلول های مویی وجود دارد.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6FD942-EC2A-4808-92FD-DD7729F1348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1110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Endogenous stem cells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 tissue-specific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adult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stem cells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 the capacity to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self-renew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differentiate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into specific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types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Such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scaffolds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can be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fabricated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into a variety of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shapes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formulations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they can be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functionalized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biochemical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biophysical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cues to guide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stem cell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fate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migration.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سلول های بنیادی </a:t>
            </a:r>
            <a:r>
              <a:rPr lang="fa-IR" sz="16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درون زا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سلول های بنیادی بالغ مخصوص بافتهایی هستند 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که توانایی تجدید و تفکیک(تمایز ) به سلول های خاص را دارند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این داربست ها را می توان به انواع مختلفی از </a:t>
            </a:r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فرم ها 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و </a:t>
            </a:r>
            <a:r>
              <a:rPr lang="fa-IR" sz="1200" b="1" i="0" kern="1200" dirty="0">
                <a:solidFill>
                  <a:srgbClr val="00B0F0"/>
                </a:solidFill>
                <a:effectLst/>
                <a:latin typeface="+mn-lt"/>
                <a:ea typeface="+mn-ea"/>
                <a:cs typeface="+mn-cs"/>
              </a:rPr>
              <a:t>فرمول بندی ها </a:t>
            </a:r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تولید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نمود 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و می توان آنها را  از طریق </a:t>
            </a:r>
          </a:p>
          <a:p>
            <a:pPr algn="r" rtl="1"/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بیوشیمیایی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و </a:t>
            </a:r>
          </a:p>
          <a:p>
            <a:pPr algn="r" rtl="1"/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بیوفیزیکی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برای هدایت( اشاره</a:t>
            </a:r>
            <a:r>
              <a:rPr lang="fa-I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ای برای رفتن ) </a:t>
            </a:r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سلول های بنیادی 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و </a:t>
            </a:r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مهاجرت این سلولها  به فعالیت 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کاربردی انجام شود..</a:t>
            </a:r>
          </a:p>
          <a:p>
            <a:pPr algn="l" rtl="0"/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Most recent studies on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regeneration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of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inner ear hair cells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focus on use of 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/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stem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cells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/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 therapy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/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neurotrophic factors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Cochlear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 therapy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has been successfully used in the treatment of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neurosensory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hearing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suggests that cochlear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hair cell regeneration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possible.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بیشتر مطالعات اخیر در مورد </a:t>
            </a:r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بازسازی سلولهای مویی گوش داخلی 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بر استفاده از </a:t>
            </a:r>
          </a:p>
          <a:p>
            <a:pPr algn="r" rtl="1"/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سلول های بنیادی 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، </a:t>
            </a:r>
          </a:p>
          <a:p>
            <a:pPr algn="r" rtl="1"/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ژن درمانی 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و 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عوامل نوروتروفیک تمرکز دارد. 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ژن درمانی حلزون گوش با موفقیت در درمان کاهش شنوایی حسی عصبی استفاده شده است.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این نشان می دهد که امکان بازسازی سلول های مویی وجود دارد.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6FD942-EC2A-4808-92FD-DD7729F1348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4287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Endogenous stem cells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 tissue-specific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adult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stem cells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 the capacity to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self-renew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differentiate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into specific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types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Such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scaffolds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can be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fabricated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into a variety of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shapes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formulations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they can be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functionalized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biochemical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biophysical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cues to guide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stem cell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fate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migration.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سلول های بنیادی </a:t>
            </a:r>
            <a:r>
              <a:rPr lang="fa-IR" sz="16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درون زا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سلول های بنیادی بالغ مخصوص بافتهایی هستند 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که توانایی تجدید و تفکیک(تمایز ) به سلول های خاص را دارند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این داربست ها را می توان به انواع مختلفی از </a:t>
            </a:r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فرم ها 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و </a:t>
            </a:r>
            <a:r>
              <a:rPr lang="fa-IR" sz="1200" b="1" i="0" kern="1200" dirty="0">
                <a:solidFill>
                  <a:srgbClr val="00B0F0"/>
                </a:solidFill>
                <a:effectLst/>
                <a:latin typeface="+mn-lt"/>
                <a:ea typeface="+mn-ea"/>
                <a:cs typeface="+mn-cs"/>
              </a:rPr>
              <a:t>فرمول بندی ها </a:t>
            </a:r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تولید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نمود 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و می توان آنها را  از طریق </a:t>
            </a:r>
          </a:p>
          <a:p>
            <a:pPr algn="r" rtl="1"/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بیوشیمیایی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و </a:t>
            </a:r>
          </a:p>
          <a:p>
            <a:pPr algn="r" rtl="1"/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بیوفیزیکی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برای هدایت( اشاره</a:t>
            </a:r>
            <a:r>
              <a:rPr lang="fa-I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ای برای رفتن ) </a:t>
            </a:r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سلول های بنیادی 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و </a:t>
            </a:r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مهاجرت این سلولها  به فعالیت 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کاربردی انجام شود..</a:t>
            </a:r>
          </a:p>
          <a:p>
            <a:pPr algn="l" rtl="0"/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Most recent studies on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regeneration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of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inner ear hair cells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focus on use of 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/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stem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cells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/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 therapy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/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neurotrophic factors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Cochlear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 therapy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has been successfully used in the treatment of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neurosensory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hearing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suggests that cochlear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hair cell regeneration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possible.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بیشتر مطالعات اخیر در مورد </a:t>
            </a:r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بازسازی سلولهای مویی گوش داخلی 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بر استفاده از </a:t>
            </a:r>
          </a:p>
          <a:p>
            <a:pPr algn="r" rtl="1"/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سلول های بنیادی 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، </a:t>
            </a:r>
          </a:p>
          <a:p>
            <a:pPr algn="r" rtl="1"/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ژن درمانی 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و 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عوامل نوروتروفیک تمرکز دارد. 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ژن درمانی حلزون گوش با موفقیت در درمان کاهش شنوایی حسی عصبی استفاده شده است.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این نشان می دهد که امکان بازسازی سلول های مویی وجود دارد.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6FD942-EC2A-4808-92FD-DD7729F1348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0203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Endogenous stem cells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 tissue-specific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adult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stem cells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 the capacity to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self-renew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differentiate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into specific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types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Such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scaffolds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can be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fabricated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into a variety of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shapes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formulations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they can be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functionalized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biochemical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biophysical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cues to guide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stem cell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fate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migration.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سلول های بنیادی </a:t>
            </a:r>
            <a:r>
              <a:rPr lang="fa-IR" sz="16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درون زا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سلول های بنیادی بالغ مخصوص بافتهایی هستند 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که توانایی تجدید و تفکیک(تمایز ) به سلول های خاص را دارند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این داربست ها را می توان به انواع مختلفی از </a:t>
            </a:r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فرم ها 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و </a:t>
            </a:r>
            <a:r>
              <a:rPr lang="fa-IR" sz="1200" b="1" i="0" kern="1200" dirty="0">
                <a:solidFill>
                  <a:srgbClr val="00B0F0"/>
                </a:solidFill>
                <a:effectLst/>
                <a:latin typeface="+mn-lt"/>
                <a:ea typeface="+mn-ea"/>
                <a:cs typeface="+mn-cs"/>
              </a:rPr>
              <a:t>فرمول بندی ها </a:t>
            </a:r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تولید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نمود 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و می توان آنها را  از طریق </a:t>
            </a:r>
          </a:p>
          <a:p>
            <a:pPr algn="r" rtl="1"/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بیوشیمیایی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و </a:t>
            </a:r>
          </a:p>
          <a:p>
            <a:pPr algn="r" rtl="1"/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بیوفیزیکی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برای هدایت( اشاره</a:t>
            </a:r>
            <a:r>
              <a:rPr lang="fa-I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ای برای رفتن ) </a:t>
            </a:r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سلول های بنیادی 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و </a:t>
            </a:r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مهاجرت این سلولها  به فعالیت 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کاربردی انجام شود..</a:t>
            </a:r>
          </a:p>
          <a:p>
            <a:pPr algn="l" rtl="0"/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Most recent studies on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regeneration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of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inner ear hair cells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focus on use of 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/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stem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cells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/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 therapy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/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neurotrophic factors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Cochlear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 therapy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has been successfully used in the treatment of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neurosensory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hearing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fa-I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suggests that cochlear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hair cell regeneration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possible.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بیشتر مطالعات اخیر در مورد </a:t>
            </a:r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بازسازی سلولهای مویی گوش داخلی 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بر استفاده از </a:t>
            </a:r>
          </a:p>
          <a:p>
            <a:pPr algn="r" rtl="1"/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سلول های بنیادی 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، </a:t>
            </a:r>
          </a:p>
          <a:p>
            <a:pPr algn="r" rtl="1"/>
            <a:r>
              <a:rPr lang="fa-I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ژن درمانی </a:t>
            </a:r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و 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عوامل نوروتروفیک تمرکز دارد. 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ژن درمانی حلزون گوش با موفقیت در درمان کاهش شنوایی حسی عصبی استفاده شده است.</a:t>
            </a:r>
          </a:p>
          <a:p>
            <a:pPr algn="r" rtl="1"/>
            <a:r>
              <a:rPr lang="fa-I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این نشان می دهد که امکان بازسازی سلول های مویی وجود دارد.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6FD942-EC2A-4808-92FD-DD7729F1348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390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FEFE6F36-B7A6-4A5B-A7B3-E1B166529662}" type="datetimeFigureOut">
              <a:rPr lang="en-US"/>
              <a:pPr>
                <a:defRPr/>
              </a:pPr>
              <a:t>9/3/2025</a:t>
            </a:fld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A739844F-63CB-437D-AD63-CBC65E1CE1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37B00-CC52-4DCF-814C-4C0D75E0A8A6}" type="datetimeFigureOut">
              <a:rPr lang="en-US"/>
              <a:pPr>
                <a:defRPr/>
              </a:pPr>
              <a:t>9/3/2025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FFF8E-2016-4B19-B65E-D7825ADD76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6BCAB-6B40-4623-8712-C2208A26C54B}" type="datetimeFigureOut">
              <a:rPr lang="en-US"/>
              <a:pPr>
                <a:defRPr/>
              </a:pPr>
              <a:t>9/3/2025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EF720-3B7B-40B6-A2E4-4615B5DEFD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4114800"/>
            <a:ext cx="4038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86F32F-4B77-410B-AEBE-FA11F16CE7E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329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26B5A-3355-4AA6-8816-F6892C71C7B9}" type="datetimeFigureOut">
              <a:rPr lang="en-US"/>
              <a:pPr>
                <a:defRPr/>
              </a:pPr>
              <a:t>9/3/2025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E7504-555E-47E5-959C-83BC53CFF0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1FA5898-445E-4A71-9A16-40813E539B55}" type="datetimeFigureOut">
              <a:rPr lang="en-US"/>
              <a:pPr>
                <a:defRPr/>
              </a:pPr>
              <a:t>9/3/2025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2C891DB-D6B0-44CB-AF91-31AF813626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134D593-FF1D-489A-AAF0-DA7E4B78495A}" type="datetimeFigureOut">
              <a:rPr lang="en-US"/>
              <a:pPr>
                <a:defRPr/>
              </a:pPr>
              <a:t>9/3/2025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336586E-E65B-4D9D-8784-F4D32F84A2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27D3F84-5AFC-4961-AA94-379339B29D48}" type="datetimeFigureOut">
              <a:rPr lang="en-US"/>
              <a:pPr>
                <a:defRPr/>
              </a:pPr>
              <a:t>9/3/2025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A21034C-EF44-4E38-B5F3-CF7F54DAAA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C73E129-26D7-4646-BA48-929B8BEFC564}" type="datetimeFigureOut">
              <a:rPr lang="en-US"/>
              <a:pPr>
                <a:defRPr/>
              </a:pPr>
              <a:t>9/3/2025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39FC04A-3DDA-4720-B7F5-0D56802F90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36FB1-BBB2-4EFB-8D31-95E33A7247D6}" type="datetimeFigureOut">
              <a:rPr lang="en-US"/>
              <a:pPr>
                <a:defRPr/>
              </a:pPr>
              <a:t>9/3/2025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4AAB7-BE43-43C8-ABDA-A659ADDDA5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FAC0F7C-7BF7-4DA1-9CA2-AB1FDD290582}" type="datetimeFigureOut">
              <a:rPr lang="en-US"/>
              <a:pPr>
                <a:defRPr/>
              </a:pPr>
              <a:t>9/3/2025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B52974E-326C-44E4-AEEB-49F6C8D77D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363A7E35-D56E-43AB-A981-15CC02FDC549}" type="datetimeFigureOut">
              <a:rPr lang="en-US"/>
              <a:pPr>
                <a:defRPr/>
              </a:pPr>
              <a:t>9/3/2025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6708C823-9FA4-4623-BFD2-A129309F30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64D376A1-254A-4C53-9904-42C75E63F634}" type="datetimeFigureOut">
              <a:rPr lang="en-US"/>
              <a:pPr>
                <a:defRPr/>
              </a:pPr>
              <a:t>9/3/2025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FE3C4C82-00A6-451D-936D-EDCCCE7F74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2" r:id="rId1"/>
    <p:sldLayoutId id="2147484028" r:id="rId2"/>
    <p:sldLayoutId id="2147484033" r:id="rId3"/>
    <p:sldLayoutId id="2147484034" r:id="rId4"/>
    <p:sldLayoutId id="2147484035" r:id="rId5"/>
    <p:sldLayoutId id="2147484036" r:id="rId6"/>
    <p:sldLayoutId id="2147484029" r:id="rId7"/>
    <p:sldLayoutId id="2147484037" r:id="rId8"/>
    <p:sldLayoutId id="2147484038" r:id="rId9"/>
    <p:sldLayoutId id="2147484030" r:id="rId10"/>
    <p:sldLayoutId id="2147484031" r:id="rId11"/>
    <p:sldLayoutId id="2147484039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e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3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3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3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3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3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3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3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3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3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2329471818_369b2728d8_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" y="127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68800" y="3225800"/>
            <a:ext cx="406400" cy="406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53B29C1-0419-482F-A88F-5076E98DA4A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"/>
            <a:ext cx="1447800" cy="1735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536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55"/>
    </mc:Choice>
    <mc:Fallback xmlns="">
      <p:transition spd="slow" advTm="5055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2"/>
          </a:xfrm>
        </p:spPr>
        <p:txBody>
          <a:bodyPr/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SA" sz="400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فلسفه کلی ساختار:</a:t>
            </a:r>
            <a:r>
              <a:rPr lang="ar-SA" sz="40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ar-SA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از کل به جزء  و </a:t>
            </a:r>
            <a:endParaRPr lang="fa-IR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SA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از ساده به پیچیده 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SA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کتاب لازم است ازبخشهای مقدماتی و پایه شروع شود و به تدریج به سمت موضوعات پیچیده و تخصصی تر برود.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/>
            <a:endParaRPr lang="en-US" sz="2000" b="1" dirty="0"/>
          </a:p>
          <a:p>
            <a:endParaRPr lang="en-US" sz="2000" b="1" dirty="0"/>
          </a:p>
          <a:p>
            <a:pPr marL="109537" indent="0" algn="r" rtl="1">
              <a:buNone/>
            </a:pPr>
            <a:endParaRPr lang="fa-IR" sz="2800" dirty="0"/>
          </a:p>
          <a:p>
            <a:pPr marL="109537" indent="0" algn="r" rtl="1">
              <a:buNone/>
            </a:pPr>
            <a:endParaRPr lang="en-US" sz="2800" dirty="0"/>
          </a:p>
          <a:p>
            <a:pPr marL="109537" indent="0" algn="r" rtl="1">
              <a:buNone/>
            </a:pPr>
            <a:endParaRPr lang="en-US" sz="2800" dirty="0"/>
          </a:p>
          <a:p>
            <a:pPr marL="109537" indent="0" algn="r" rtl="1">
              <a:buNone/>
            </a:pPr>
            <a:endParaRPr lang="en-US" sz="2800" dirty="0"/>
          </a:p>
          <a:p>
            <a:pPr marL="109537" indent="0" algn="r" rtl="1">
              <a:buNone/>
            </a:pPr>
            <a:endParaRPr lang="fa-IR" sz="2800" dirty="0"/>
          </a:p>
          <a:p>
            <a:pPr marL="109537" indent="0" algn="r" rtl="1">
              <a:buNone/>
            </a:pPr>
            <a:endParaRPr lang="fa-IR" sz="2800" dirty="0"/>
          </a:p>
          <a:p>
            <a:pPr marL="109537" indent="0" algn="r" rtl="1">
              <a:buNone/>
            </a:pPr>
            <a:endParaRPr lang="fa-IR" sz="2800" dirty="0"/>
          </a:p>
          <a:p>
            <a:pPr marL="109537" indent="0" algn="r" rtl="1">
              <a:buNone/>
            </a:pP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71736" y="426876"/>
            <a:ext cx="8091264" cy="85725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>
                <a:effectLst/>
              </a:rPr>
              <a:t>essential Handbook for medical students.</a:t>
            </a:r>
            <a:r>
              <a:rPr lang="en-US" b="0" dirty="0"/>
              <a:t> </a:t>
            </a:r>
            <a:r>
              <a:rPr lang="en-US" sz="4400" dirty="0"/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386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234"/>
    </mc:Choice>
    <mc:Fallback xmlns="">
      <p:transition spd="slow" advTm="412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2"/>
          </a:xfrm>
        </p:spPr>
        <p:txBody>
          <a:bodyPr/>
          <a:lstStyle/>
          <a:p>
            <a:pPr algn="r" rtl="1"/>
            <a:endParaRPr lang="en-US" sz="2000" b="1" dirty="0"/>
          </a:p>
          <a:p>
            <a:endParaRPr lang="en-US" sz="2000" b="1" dirty="0"/>
          </a:p>
          <a:p>
            <a:pPr marL="109537" indent="0" algn="ctr" rtl="1">
              <a:buNone/>
            </a:pPr>
            <a:r>
              <a:rPr lang="ar-SA" sz="440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جلد و ظاهر کتاب:</a:t>
            </a:r>
            <a:r>
              <a:rPr lang="ar-SA" sz="4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پیشنهاد میشود کتاب به صورت  دو رنگ (مثلاً مشکی و آبی)  طراحی شود تا هم هزینه چاپ کمتر شود و هم برای تاکید بر نکات مهم کافی باشد.</a:t>
            </a:r>
            <a:endParaRPr lang="fa-IR" sz="6000" dirty="0"/>
          </a:p>
          <a:p>
            <a:pPr marL="109537" indent="0" algn="r" rtl="1">
              <a:buNone/>
            </a:pPr>
            <a:endParaRPr lang="en-US" sz="2800" dirty="0"/>
          </a:p>
          <a:p>
            <a:pPr marL="109537" indent="0" algn="r" rtl="1">
              <a:buNone/>
            </a:pPr>
            <a:endParaRPr lang="en-US" sz="2800" dirty="0"/>
          </a:p>
          <a:p>
            <a:pPr marL="109537" indent="0" algn="r" rtl="1">
              <a:buNone/>
            </a:pPr>
            <a:endParaRPr lang="en-US" sz="2800" dirty="0"/>
          </a:p>
          <a:p>
            <a:pPr marL="109537" indent="0" algn="r" rtl="1">
              <a:buNone/>
            </a:pPr>
            <a:endParaRPr lang="fa-IR" sz="2800" dirty="0"/>
          </a:p>
          <a:p>
            <a:pPr marL="109537" indent="0" algn="r" rtl="1">
              <a:buNone/>
            </a:pPr>
            <a:endParaRPr lang="fa-IR" sz="2800" dirty="0"/>
          </a:p>
          <a:p>
            <a:pPr marL="109537" indent="0" algn="r" rtl="1">
              <a:buNone/>
            </a:pPr>
            <a:endParaRPr lang="fa-IR" sz="2800" dirty="0"/>
          </a:p>
          <a:p>
            <a:pPr marL="109537" indent="0" algn="r" rtl="1">
              <a:buNone/>
            </a:pP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71736" y="426876"/>
            <a:ext cx="8091264" cy="85725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>
                <a:effectLst/>
              </a:rPr>
              <a:t>essential Handbook for medical students.</a:t>
            </a:r>
            <a:r>
              <a:rPr lang="en-US" b="0" dirty="0"/>
              <a:t> </a:t>
            </a:r>
            <a:r>
              <a:rPr lang="en-US" sz="4400" dirty="0"/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700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234"/>
    </mc:Choice>
    <mc:Fallback xmlns="">
      <p:transition spd="slow" advTm="412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2"/>
          </a:xfrm>
        </p:spPr>
        <p:txBody>
          <a:bodyPr/>
          <a:lstStyle/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SA" sz="280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بخش </a:t>
            </a:r>
            <a:r>
              <a:rPr lang="fa-IR" sz="280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مقدمات : </a:t>
            </a:r>
            <a:r>
              <a:rPr lang="ar-SA" sz="2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پایه </a:t>
            </a:r>
            <a:r>
              <a:rPr lang="ar-SA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(تقریباً 50 صفحه)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SA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این بخش پایه و اساس تمام کتاب است و فارغ از هر تقسیم بندی بعدی، باید توسط همه خوانده شود.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SA" sz="2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فصل </a:t>
            </a:r>
            <a:r>
              <a:rPr lang="fa-IR" sz="2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۱:</a:t>
            </a:r>
            <a:r>
              <a:rPr lang="fa-I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تاریخچه و معاینه بالینی در گوش و حلق و بینی: آموزش اتوسکوپی، رینوسکوپی، معاینه حلق و حنجره.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SA" sz="2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فصل </a:t>
            </a:r>
            <a:r>
              <a:rPr lang="fa-IR" sz="2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۲:</a:t>
            </a:r>
            <a:r>
              <a:rPr lang="fa-I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آناتومی و فیزیولوژی سیستماتیک:  یک مرور کلی و یکپارچه از کل سیستم تنفسی-شنوایی.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SA" sz="2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فصل </a:t>
            </a:r>
            <a:r>
              <a:rPr lang="fa-IR" sz="2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۳:</a:t>
            </a:r>
            <a:r>
              <a:rPr lang="fa-I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روشهای پاراکلینیک رایج: انواع تستهای شنوایی سنجی (ادیومتری)،تستهای تعادلی 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VNG</a:t>
            </a:r>
            <a:r>
              <a:rPr lang="ar-SA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، اندوسکوپی بینی ، رادیولوژی (سیتی اسکن و 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MRI</a:t>
            </a:r>
            <a:r>
              <a:rPr lang="ar-SA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با تاکید بر نحوه درخواست و </a:t>
            </a:r>
            <a:r>
              <a:rPr lang="ar-SA" sz="2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تفسیر پایه</a:t>
            </a:r>
            <a:r>
              <a:rPr lang="ar-SA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/>
            <a:endParaRPr lang="en-US" sz="2000" b="1" dirty="0"/>
          </a:p>
          <a:p>
            <a:endParaRPr lang="en-US" sz="2000" b="1" dirty="0"/>
          </a:p>
          <a:p>
            <a:pPr marL="109537" indent="0" algn="r" rtl="1">
              <a:buNone/>
            </a:pPr>
            <a:endParaRPr lang="fa-IR" sz="2800" dirty="0"/>
          </a:p>
          <a:p>
            <a:pPr marL="109537" indent="0" algn="r" rtl="1">
              <a:buNone/>
            </a:pPr>
            <a:endParaRPr lang="en-US" sz="2800" dirty="0"/>
          </a:p>
          <a:p>
            <a:pPr marL="109537" indent="0" algn="r" rtl="1">
              <a:buNone/>
            </a:pPr>
            <a:endParaRPr lang="en-US" sz="2800" dirty="0"/>
          </a:p>
          <a:p>
            <a:pPr marL="109537" indent="0" algn="r" rtl="1">
              <a:buNone/>
            </a:pPr>
            <a:endParaRPr lang="en-US" sz="2800" dirty="0"/>
          </a:p>
          <a:p>
            <a:pPr marL="109537" indent="0" algn="r" rtl="1">
              <a:buNone/>
            </a:pPr>
            <a:endParaRPr lang="fa-IR" sz="2800" dirty="0"/>
          </a:p>
          <a:p>
            <a:pPr marL="109537" indent="0" algn="r" rtl="1">
              <a:buNone/>
            </a:pPr>
            <a:endParaRPr lang="fa-IR" sz="2800" dirty="0"/>
          </a:p>
          <a:p>
            <a:pPr marL="109537" indent="0" algn="r" rtl="1">
              <a:buNone/>
            </a:pPr>
            <a:endParaRPr lang="fa-IR" sz="2800" dirty="0"/>
          </a:p>
          <a:p>
            <a:pPr marL="109537" indent="0" algn="r" rtl="1">
              <a:buNone/>
            </a:pP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71736" y="426876"/>
            <a:ext cx="8091264" cy="85725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>
                <a:effectLst/>
              </a:rPr>
              <a:t>essential Handbook for medical students.</a:t>
            </a:r>
            <a:r>
              <a:rPr lang="en-US" b="0" dirty="0"/>
              <a:t> </a:t>
            </a:r>
            <a:r>
              <a:rPr lang="en-US" sz="4400" dirty="0"/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268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234"/>
    </mc:Choice>
    <mc:Fallback xmlns="">
      <p:transition spd="slow" advTm="412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2"/>
          </a:xfrm>
        </p:spPr>
        <p:txBody>
          <a:bodyPr/>
          <a:lstStyle/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SA" sz="400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بخش </a:t>
            </a:r>
            <a:r>
              <a:rPr lang="fa-IR" sz="400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۱: </a:t>
            </a:r>
            <a:r>
              <a:rPr lang="ar-SA" sz="400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تقسیمبندی بر اساس اندام (ساختاری)</a:t>
            </a:r>
            <a:r>
              <a:rPr lang="ar-SA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(تقریباً 250 صفحه)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SA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این بخش، ستون فقرات اصلی کتاب خواهد بود. هر اندام به صورت عمقی بررسی میشود.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SA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در هر فصل از این بخش، بیماریهای مربوط به آن اندام نیز به طور خلاصه معرفی میشوند (اما توضیح کامل بیماریها به </a:t>
            </a:r>
            <a:r>
              <a:rPr lang="ar-SA" sz="40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بخش </a:t>
            </a:r>
            <a:r>
              <a:rPr lang="fa-IR" sz="40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۲</a:t>
            </a:r>
            <a:r>
              <a:rPr lang="ar-SA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موکول </a:t>
            </a:r>
            <a:r>
              <a:rPr lang="ar-SA" sz="40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میشود).</a:t>
            </a:r>
            <a:endParaRPr lang="en-US" sz="4000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/>
            <a:endParaRPr lang="en-US" sz="2000" b="1" dirty="0"/>
          </a:p>
          <a:p>
            <a:endParaRPr lang="en-US" sz="2000" b="1" dirty="0"/>
          </a:p>
          <a:p>
            <a:pPr marL="109537" indent="0" algn="r" rtl="1">
              <a:buNone/>
            </a:pPr>
            <a:endParaRPr lang="fa-IR" sz="2800" dirty="0"/>
          </a:p>
          <a:p>
            <a:pPr marL="109537" indent="0" algn="r" rtl="1">
              <a:buNone/>
            </a:pPr>
            <a:endParaRPr lang="en-US" sz="2800" dirty="0"/>
          </a:p>
          <a:p>
            <a:pPr marL="109537" indent="0" algn="r" rtl="1">
              <a:buNone/>
            </a:pPr>
            <a:endParaRPr lang="en-US" sz="2800" dirty="0"/>
          </a:p>
          <a:p>
            <a:pPr marL="109537" indent="0" algn="r" rtl="1">
              <a:buNone/>
            </a:pPr>
            <a:endParaRPr lang="en-US" sz="2800" dirty="0"/>
          </a:p>
          <a:p>
            <a:pPr marL="109537" indent="0" algn="r" rtl="1">
              <a:buNone/>
            </a:pPr>
            <a:endParaRPr lang="fa-IR" sz="2800" dirty="0"/>
          </a:p>
          <a:p>
            <a:pPr marL="109537" indent="0" algn="r" rtl="1">
              <a:buNone/>
            </a:pPr>
            <a:endParaRPr lang="fa-IR" sz="2800" dirty="0"/>
          </a:p>
          <a:p>
            <a:pPr marL="109537" indent="0" algn="r" rtl="1">
              <a:buNone/>
            </a:pPr>
            <a:endParaRPr lang="fa-IR" sz="2800" dirty="0"/>
          </a:p>
          <a:p>
            <a:pPr marL="109537" indent="0" algn="r" rtl="1">
              <a:buNone/>
            </a:pP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71736" y="426876"/>
            <a:ext cx="8091264" cy="85725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>
                <a:effectLst/>
              </a:rPr>
              <a:t>essential Handbook for medical students.</a:t>
            </a:r>
            <a:r>
              <a:rPr lang="en-US" b="0" dirty="0"/>
              <a:t> </a:t>
            </a:r>
            <a:r>
              <a:rPr lang="en-US" sz="4400" dirty="0"/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954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234"/>
    </mc:Choice>
    <mc:Fallback xmlns="">
      <p:transition spd="slow" advTm="412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2"/>
          </a:xfrm>
        </p:spPr>
        <p:txBody>
          <a:bodyPr/>
          <a:lstStyle/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SA" sz="36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فصل </a:t>
            </a:r>
            <a:r>
              <a:rPr lang="fa-IR" sz="36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۴:</a:t>
            </a:r>
            <a:r>
              <a:rPr lang="fa-IR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بینی و سینوسهای پارانازال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SA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ar-SA" sz="36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الف)</a:t>
            </a:r>
            <a:r>
              <a:rPr lang="ar-SA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آناتومی دقیق، فیزیولوژی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SA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</a:t>
            </a:r>
            <a:r>
              <a:rPr lang="ar-SA" sz="36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ب )</a:t>
            </a:r>
            <a:r>
              <a:rPr lang="ar-SA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بیماریهای مختص این ناحیه (به طور خلاصه): رینیت، سینوزیت، پولیپ، انحراف تیغه بینی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SA" sz="36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فصل </a:t>
            </a:r>
            <a:r>
              <a:rPr lang="fa-IR" sz="36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۵:</a:t>
            </a:r>
            <a:r>
              <a:rPr lang="fa-IR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حلق و حنجره 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SA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lang="ar-SA" sz="36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الف )</a:t>
            </a:r>
            <a:r>
              <a:rPr lang="ar-SA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آناتومی دقیق، فیزیولوژی گفتار و بلع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SA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</a:t>
            </a:r>
            <a:r>
              <a:rPr lang="ar-SA" sz="36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ب )</a:t>
            </a:r>
            <a:r>
              <a:rPr lang="ar-SA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بیماریهای مختص این ناحیه: فارنژیت، تانسیلیت، آپنه خواب، لارنژیت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/>
            <a:endParaRPr lang="en-US" sz="2000" b="1" dirty="0"/>
          </a:p>
          <a:p>
            <a:endParaRPr lang="en-US" sz="2000" b="1" dirty="0"/>
          </a:p>
          <a:p>
            <a:pPr marL="109537" indent="0" algn="r" rtl="1">
              <a:buNone/>
            </a:pPr>
            <a:endParaRPr lang="fa-IR" sz="2800" dirty="0"/>
          </a:p>
          <a:p>
            <a:pPr marL="109537" indent="0" algn="r" rtl="1">
              <a:buNone/>
            </a:pPr>
            <a:endParaRPr lang="en-US" sz="2800" dirty="0"/>
          </a:p>
          <a:p>
            <a:pPr marL="109537" indent="0" algn="r" rtl="1">
              <a:buNone/>
            </a:pPr>
            <a:endParaRPr lang="en-US" sz="2800" dirty="0"/>
          </a:p>
          <a:p>
            <a:pPr marL="109537" indent="0" algn="r" rtl="1">
              <a:buNone/>
            </a:pPr>
            <a:endParaRPr lang="en-US" sz="2800" dirty="0"/>
          </a:p>
          <a:p>
            <a:pPr marL="109537" indent="0" algn="r" rtl="1">
              <a:buNone/>
            </a:pPr>
            <a:endParaRPr lang="fa-IR" sz="2800" dirty="0"/>
          </a:p>
          <a:p>
            <a:pPr marL="109537" indent="0" algn="r" rtl="1">
              <a:buNone/>
            </a:pPr>
            <a:endParaRPr lang="fa-IR" sz="2800" dirty="0"/>
          </a:p>
          <a:p>
            <a:pPr marL="109537" indent="0" algn="r" rtl="1">
              <a:buNone/>
            </a:pPr>
            <a:endParaRPr lang="fa-IR" sz="2800" dirty="0"/>
          </a:p>
          <a:p>
            <a:pPr marL="109537" indent="0" algn="r" rtl="1">
              <a:buNone/>
            </a:pP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71736" y="426876"/>
            <a:ext cx="8091264" cy="85725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>
                <a:effectLst/>
              </a:rPr>
              <a:t>essential Handbook for medical students.</a:t>
            </a:r>
            <a:r>
              <a:rPr lang="en-US" b="0" dirty="0"/>
              <a:t> </a:t>
            </a:r>
            <a:r>
              <a:rPr lang="en-US" sz="4400" dirty="0"/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34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234"/>
    </mc:Choice>
    <mc:Fallback xmlns="">
      <p:transition spd="slow" advTm="412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2"/>
          </a:xfrm>
        </p:spPr>
        <p:txBody>
          <a:bodyPr/>
          <a:lstStyle/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32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فصل </a:t>
            </a:r>
            <a:r>
              <a:rPr lang="fa-IR" sz="32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۶:</a:t>
            </a:r>
            <a:r>
              <a:rPr lang="fa-IR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گوش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S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ar-SA" sz="32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الف )</a:t>
            </a:r>
            <a:r>
              <a:rPr lang="ar-S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آناتومی دقیق گوش خارجی، میانی و داخلی، فیزیولوژی شنوایی و تعادل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S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lang="ar-SA" sz="32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ب )</a:t>
            </a:r>
            <a:r>
              <a:rPr lang="ar-S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بیماریهای مختص این ناحیه: اوتیت 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Externa/Media</a:t>
            </a:r>
            <a:r>
              <a:rPr lang="ar-S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، اتواسکلروز، منیر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32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فصل </a:t>
            </a:r>
            <a:r>
              <a:rPr lang="fa-IR" sz="32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۷:</a:t>
            </a:r>
            <a:r>
              <a:rPr lang="fa-IR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سر و گردن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SA" sz="32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الف )</a:t>
            </a:r>
            <a:r>
              <a:rPr lang="ar-S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آناتومی غدد بزاقی، تیروئید، فضای عمقی گردن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S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lang="ar-SA" sz="32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ب )</a:t>
            </a:r>
            <a:r>
              <a:rPr lang="ar-S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بیماریهای مختص این ناحیه: تومورهای بزاقی، تیروئیدیت، کیستها و فیستولهای مادرزادی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/>
            <a:endParaRPr lang="en-US" sz="2000" b="1" dirty="0"/>
          </a:p>
          <a:p>
            <a:endParaRPr lang="en-US" sz="2000" b="1" dirty="0"/>
          </a:p>
          <a:p>
            <a:pPr marL="109537" indent="0" algn="r" rtl="1">
              <a:buNone/>
            </a:pPr>
            <a:endParaRPr lang="fa-IR" sz="2800" dirty="0"/>
          </a:p>
          <a:p>
            <a:pPr marL="109537" indent="0" algn="r" rtl="1">
              <a:buNone/>
            </a:pPr>
            <a:endParaRPr lang="en-US" sz="2800" dirty="0"/>
          </a:p>
          <a:p>
            <a:pPr marL="109537" indent="0" algn="r" rtl="1">
              <a:buNone/>
            </a:pPr>
            <a:endParaRPr lang="en-US" sz="2800" dirty="0"/>
          </a:p>
          <a:p>
            <a:pPr marL="109537" indent="0" algn="r" rtl="1">
              <a:buNone/>
            </a:pPr>
            <a:endParaRPr lang="en-US" sz="2800" dirty="0"/>
          </a:p>
          <a:p>
            <a:pPr marL="109537" indent="0" algn="r" rtl="1">
              <a:buNone/>
            </a:pPr>
            <a:endParaRPr lang="fa-IR" sz="2800" dirty="0"/>
          </a:p>
          <a:p>
            <a:pPr marL="109537" indent="0" algn="r" rtl="1">
              <a:buNone/>
            </a:pPr>
            <a:endParaRPr lang="fa-IR" sz="2800" dirty="0"/>
          </a:p>
          <a:p>
            <a:pPr marL="109537" indent="0" algn="r" rtl="1">
              <a:buNone/>
            </a:pPr>
            <a:endParaRPr lang="fa-IR" sz="2800" dirty="0"/>
          </a:p>
          <a:p>
            <a:pPr marL="109537" indent="0" algn="r" rtl="1">
              <a:buNone/>
            </a:pP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71736" y="426876"/>
            <a:ext cx="8091264" cy="85725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>
                <a:effectLst/>
              </a:rPr>
              <a:t>essential Handbook for medical students.</a:t>
            </a:r>
            <a:r>
              <a:rPr lang="en-US" b="0" dirty="0"/>
              <a:t> </a:t>
            </a:r>
            <a:r>
              <a:rPr lang="en-US" sz="4400" dirty="0"/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899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234"/>
    </mc:Choice>
    <mc:Fallback xmlns="">
      <p:transition spd="slow" advTm="412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2"/>
          </a:xfrm>
        </p:spPr>
        <p:txBody>
          <a:bodyPr/>
          <a:lstStyle/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SA" sz="400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بخش </a:t>
            </a:r>
            <a:r>
              <a:rPr lang="fa-IR" sz="400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۲: </a:t>
            </a:r>
            <a:r>
              <a:rPr lang="ar-SA" sz="400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تقسیمبندی بر اساس بیماری و رویکرد کلینیکی</a:t>
            </a:r>
            <a:r>
              <a:rPr lang="ar-SA" sz="40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(تقریباً 150 صفحه)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SA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این بخش، </a:t>
            </a:r>
            <a:r>
              <a:rPr lang="ar-SA" sz="40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مکمل بخش اول</a:t>
            </a:r>
            <a:r>
              <a:rPr lang="ar-SA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است. در اینجا بیماریها به صورت عمقی و با تاکید بر تشخیص افتراقی و درمان بررسی میشوند. دانشجو با مطالعه این بخش، یاد میگیرد که چگونه با یک "شکایت" خاص برخورد کند.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algn="r" rtl="1"/>
            <a:endParaRPr lang="en-US" sz="2000" b="1" dirty="0"/>
          </a:p>
          <a:p>
            <a:endParaRPr lang="en-US" sz="2000" b="1" dirty="0"/>
          </a:p>
          <a:p>
            <a:pPr marL="109537" indent="0" algn="r" rtl="1">
              <a:buNone/>
            </a:pPr>
            <a:endParaRPr lang="fa-IR" sz="2800" dirty="0"/>
          </a:p>
          <a:p>
            <a:pPr marL="109537" indent="0" algn="r" rtl="1">
              <a:buNone/>
            </a:pPr>
            <a:endParaRPr lang="en-US" sz="2800" dirty="0"/>
          </a:p>
          <a:p>
            <a:pPr marL="109537" indent="0" algn="r" rtl="1">
              <a:buNone/>
            </a:pPr>
            <a:endParaRPr lang="en-US" sz="2800" dirty="0"/>
          </a:p>
          <a:p>
            <a:pPr marL="109537" indent="0" algn="r" rtl="1">
              <a:buNone/>
            </a:pPr>
            <a:endParaRPr lang="en-US" sz="2800" dirty="0"/>
          </a:p>
          <a:p>
            <a:pPr marL="109537" indent="0" algn="r" rtl="1">
              <a:buNone/>
            </a:pPr>
            <a:endParaRPr lang="fa-IR" sz="2800" dirty="0"/>
          </a:p>
          <a:p>
            <a:pPr marL="109537" indent="0" algn="r" rtl="1">
              <a:buNone/>
            </a:pPr>
            <a:endParaRPr lang="fa-IR" sz="2800" dirty="0"/>
          </a:p>
          <a:p>
            <a:pPr marL="109537" indent="0" algn="r" rtl="1">
              <a:buNone/>
            </a:pPr>
            <a:endParaRPr lang="fa-IR" sz="2800" dirty="0"/>
          </a:p>
          <a:p>
            <a:pPr marL="109537" indent="0" algn="r" rtl="1">
              <a:buNone/>
            </a:pP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71736" y="426876"/>
            <a:ext cx="8091264" cy="85725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>
                <a:effectLst/>
              </a:rPr>
              <a:t>essential Handbook for medical students.</a:t>
            </a:r>
            <a:r>
              <a:rPr lang="en-US" b="0" dirty="0"/>
              <a:t> </a:t>
            </a:r>
            <a:r>
              <a:rPr lang="en-US" sz="4400" dirty="0"/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77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234"/>
    </mc:Choice>
    <mc:Fallback xmlns="">
      <p:transition spd="slow" advTm="412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2"/>
          </a:xfrm>
        </p:spPr>
        <p:txBody>
          <a:bodyPr/>
          <a:lstStyle/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SA" sz="2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فصل </a:t>
            </a:r>
            <a:r>
              <a:rPr lang="fa-IR" sz="2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۸:</a:t>
            </a:r>
            <a:r>
              <a:rPr lang="fa-I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بیماریهای التهابی و عفونی:</a:t>
            </a:r>
            <a:r>
              <a:rPr lang="fa-I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(مثلاً: انواع اوتیت، سینوزیت، فارنژیت - بررسی عوامل باکتریال، ویرال، قارچی)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SA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lang="ar-SA" sz="2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فصل </a:t>
            </a:r>
            <a:r>
              <a:rPr lang="fa-IR" sz="2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۹:</a:t>
            </a:r>
            <a:r>
              <a:rPr lang="fa-I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ar-SA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بیماریهای آلرژیک و ایمونولوژیک:</a:t>
            </a:r>
            <a:r>
              <a:rPr lang="fa-I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(مثلاً: رینیت آلرژیک، پولیپ بینی)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SA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lang="ar-SA" sz="2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فصل </a:t>
            </a:r>
            <a:r>
              <a:rPr lang="fa-IR" sz="2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۱۰:</a:t>
            </a:r>
            <a:r>
              <a:rPr lang="fa-I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تروماتولوژی (ضربه</a:t>
            </a:r>
            <a:r>
              <a:rPr lang="fa-I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ها):</a:t>
            </a:r>
            <a:r>
              <a:rPr lang="fa-I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(مثلاً: شکستگیهای بینی، شکستگی تمپورال، 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FB</a:t>
            </a:r>
            <a:r>
              <a:rPr lang="ar-SA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(جسم خارجی) در گوش و بینی)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SA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lang="ar-SA" sz="2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فصل </a:t>
            </a:r>
            <a:r>
              <a:rPr lang="fa-IR" sz="2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۱۱:</a:t>
            </a:r>
            <a:r>
              <a:rPr lang="fa-I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نئوپلاسمها (تومورهای خوش</a:t>
            </a:r>
            <a:r>
              <a:rPr lang="fa-I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خیم و بدخیم):</a:t>
            </a:r>
            <a:r>
              <a:rPr lang="fa-I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(مثلاً: کارسینوم حنجره، 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NPC</a:t>
            </a:r>
            <a:r>
              <a:rPr lang="ar-SA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، تومورهای غدد بزاقی)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SA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</a:t>
            </a:r>
            <a:r>
              <a:rPr lang="ar-SA" sz="2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فصل </a:t>
            </a:r>
            <a:r>
              <a:rPr lang="fa-IR" sz="2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۱۲:</a:t>
            </a:r>
            <a:r>
              <a:rPr lang="fa-I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اختلالات مادرزادی و تکاملی:</a:t>
            </a:r>
            <a:r>
              <a:rPr lang="fa-I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(مثلاً: شکاف کام و لب، آترزی کوان، کاهش شنوایی مادرزادی)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2000" b="1" dirty="0"/>
          </a:p>
          <a:p>
            <a:pPr marL="109537" indent="0" algn="r" rtl="1">
              <a:buNone/>
            </a:pPr>
            <a:endParaRPr lang="fa-IR" sz="2800" dirty="0"/>
          </a:p>
          <a:p>
            <a:pPr marL="109537" indent="0" algn="r" rtl="1">
              <a:buNone/>
            </a:pPr>
            <a:endParaRPr lang="en-US" sz="2800" dirty="0"/>
          </a:p>
          <a:p>
            <a:pPr marL="109537" indent="0" algn="r" rtl="1">
              <a:buNone/>
            </a:pPr>
            <a:endParaRPr lang="en-US" sz="2800" dirty="0"/>
          </a:p>
          <a:p>
            <a:pPr marL="109537" indent="0" algn="r" rtl="1">
              <a:buNone/>
            </a:pPr>
            <a:endParaRPr lang="en-US" sz="2800" dirty="0"/>
          </a:p>
          <a:p>
            <a:pPr marL="109537" indent="0" algn="r" rtl="1">
              <a:buNone/>
            </a:pPr>
            <a:endParaRPr lang="fa-IR" sz="2800" dirty="0"/>
          </a:p>
          <a:p>
            <a:pPr marL="109537" indent="0" algn="r" rtl="1">
              <a:buNone/>
            </a:pPr>
            <a:endParaRPr lang="fa-IR" sz="2800" dirty="0"/>
          </a:p>
          <a:p>
            <a:pPr marL="109537" indent="0" algn="r" rtl="1">
              <a:buNone/>
            </a:pPr>
            <a:endParaRPr lang="fa-IR" sz="2800" dirty="0"/>
          </a:p>
          <a:p>
            <a:pPr marL="109537" indent="0" algn="r" rtl="1">
              <a:buNone/>
            </a:pP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71736" y="426876"/>
            <a:ext cx="8091264" cy="85725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>
                <a:effectLst/>
              </a:rPr>
              <a:t>essential Handbook for medical students.</a:t>
            </a:r>
            <a:r>
              <a:rPr lang="en-US" b="0" dirty="0"/>
              <a:t> </a:t>
            </a:r>
            <a:r>
              <a:rPr lang="en-US" sz="4400" dirty="0"/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903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234"/>
    </mc:Choice>
    <mc:Fallback xmlns="">
      <p:transition spd="slow" advTm="412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2"/>
          </a:xfrm>
        </p:spPr>
        <p:txBody>
          <a:bodyPr/>
          <a:lstStyle/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SA" sz="320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بخش </a:t>
            </a:r>
            <a:r>
              <a:rPr lang="fa-IR" sz="320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۳: </a:t>
            </a:r>
            <a:r>
              <a:rPr lang="ar-SA" sz="320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تقسیم بندیهای خاص و فراموضوعی</a:t>
            </a:r>
            <a:r>
              <a:rPr lang="ar-SA" sz="3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(تقریباً 50 صفحه)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S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این بخش موضوعاتی را پوشش میدهد که در چارچوبهای قبلی نمی گنجند.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SA" sz="32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فصل </a:t>
            </a:r>
            <a:r>
              <a:rPr lang="fa-IR" sz="32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۱۳:</a:t>
            </a:r>
            <a:r>
              <a:rPr lang="fa-IR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اورژانسهای گوش و حلق و بینی:** (مثلاً: اپیستاکسی شدید، ادم کوینکه، خفگی ناشی از جسم خارجی)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32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فصل </a:t>
            </a:r>
            <a:r>
              <a:rPr lang="fa-IR" sz="32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۱۴:</a:t>
            </a:r>
            <a:r>
              <a:rPr lang="fa-IR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ارتباط گوش و حلق و بینی با سایر تخصصها:  (مثلاً: سرفه مزمن (با ریه)، ریفلاکس حنجره-حلق (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LPR</a:t>
            </a:r>
            <a:r>
              <a:rPr lang="ar-S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(با گوارش)، سرگیجه (با نورولوژی)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2000" b="1" dirty="0"/>
          </a:p>
          <a:p>
            <a:pPr marL="109537" indent="0" algn="r" rtl="1">
              <a:buNone/>
            </a:pPr>
            <a:endParaRPr lang="fa-IR" sz="2800" dirty="0"/>
          </a:p>
          <a:p>
            <a:pPr marL="109537" indent="0" algn="r" rtl="1">
              <a:buNone/>
            </a:pPr>
            <a:endParaRPr lang="en-US" sz="2800" dirty="0"/>
          </a:p>
          <a:p>
            <a:pPr marL="109537" indent="0" algn="r" rtl="1">
              <a:buNone/>
            </a:pPr>
            <a:endParaRPr lang="en-US" sz="2800" dirty="0"/>
          </a:p>
          <a:p>
            <a:pPr marL="109537" indent="0" algn="r" rtl="1">
              <a:buNone/>
            </a:pPr>
            <a:endParaRPr lang="en-US" sz="2800" dirty="0"/>
          </a:p>
          <a:p>
            <a:pPr marL="109537" indent="0" algn="r" rtl="1">
              <a:buNone/>
            </a:pPr>
            <a:endParaRPr lang="fa-IR" sz="2800" dirty="0"/>
          </a:p>
          <a:p>
            <a:pPr marL="109537" indent="0" algn="r" rtl="1">
              <a:buNone/>
            </a:pPr>
            <a:endParaRPr lang="fa-IR" sz="2800" dirty="0"/>
          </a:p>
          <a:p>
            <a:pPr marL="109537" indent="0" algn="r" rtl="1">
              <a:buNone/>
            </a:pPr>
            <a:endParaRPr lang="fa-IR" sz="2800" dirty="0"/>
          </a:p>
          <a:p>
            <a:pPr marL="109537" indent="0" algn="r" rtl="1">
              <a:buNone/>
            </a:pP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71736" y="426876"/>
            <a:ext cx="8091264" cy="85725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>
                <a:effectLst/>
              </a:rPr>
              <a:t>essential Handbook for medical students.</a:t>
            </a:r>
            <a:r>
              <a:rPr lang="en-US" b="0" dirty="0"/>
              <a:t> </a:t>
            </a:r>
            <a:r>
              <a:rPr lang="en-US" sz="4400" dirty="0"/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91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234"/>
    </mc:Choice>
    <mc:Fallback xmlns="">
      <p:transition spd="slow" advTm="412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2"/>
          </a:xfrm>
        </p:spPr>
        <p:txBody>
          <a:bodyPr/>
          <a:lstStyle/>
          <a:p>
            <a:pPr algn="r" rtl="1"/>
            <a:endParaRPr lang="en-US" sz="2000" b="1" dirty="0"/>
          </a:p>
          <a:p>
            <a:pPr algn="r" rtl="1"/>
            <a:r>
              <a:rPr lang="en-U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44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فصل </a:t>
            </a:r>
            <a:r>
              <a:rPr lang="fa-IR" sz="44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۱۵:</a:t>
            </a:r>
            <a:r>
              <a:rPr lang="fa-IR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اصول جراحی های شایع گوش و حلق و بینی:  (یک مرور بسیار کلی بر اصول </a:t>
            </a:r>
            <a:r>
              <a:rPr lang="en-US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Tympanoplasty</a:t>
            </a:r>
            <a:r>
              <a:rPr lang="ar-SA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، </a:t>
            </a:r>
            <a:r>
              <a:rPr lang="en-US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FESS</a:t>
            </a:r>
            <a:r>
              <a:rPr lang="ar-SA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، تونسیلکتومی و... بدون ورود به جزئیات تکنیکی)</a:t>
            </a:r>
            <a:endParaRPr lang="en-US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2000" b="1" dirty="0"/>
          </a:p>
          <a:p>
            <a:pPr marL="109537" indent="0" algn="r" rtl="1">
              <a:buNone/>
            </a:pPr>
            <a:endParaRPr lang="fa-IR" sz="2800" dirty="0"/>
          </a:p>
          <a:p>
            <a:pPr marL="109537" indent="0" algn="r" rtl="1">
              <a:buNone/>
            </a:pPr>
            <a:endParaRPr lang="en-US" sz="2800" dirty="0"/>
          </a:p>
          <a:p>
            <a:pPr marL="109537" indent="0" algn="r" rtl="1">
              <a:buNone/>
            </a:pPr>
            <a:endParaRPr lang="en-US" sz="2800" dirty="0"/>
          </a:p>
          <a:p>
            <a:pPr marL="109537" indent="0" algn="r" rtl="1">
              <a:buNone/>
            </a:pPr>
            <a:endParaRPr lang="en-US" sz="2800" dirty="0"/>
          </a:p>
          <a:p>
            <a:pPr marL="109537" indent="0" algn="r" rtl="1">
              <a:buNone/>
            </a:pPr>
            <a:endParaRPr lang="fa-IR" sz="2800" dirty="0"/>
          </a:p>
          <a:p>
            <a:pPr marL="109537" indent="0" algn="r" rtl="1">
              <a:buNone/>
            </a:pPr>
            <a:endParaRPr lang="fa-IR" sz="2800" dirty="0"/>
          </a:p>
          <a:p>
            <a:pPr marL="109537" indent="0" algn="r" rtl="1">
              <a:buNone/>
            </a:pPr>
            <a:endParaRPr lang="fa-IR" sz="2800" dirty="0"/>
          </a:p>
          <a:p>
            <a:pPr marL="109537" indent="0" algn="r" rtl="1">
              <a:buNone/>
            </a:pP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71736" y="426876"/>
            <a:ext cx="8091264" cy="85725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>
                <a:effectLst/>
              </a:rPr>
              <a:t>essential Handbook for medical students.</a:t>
            </a:r>
            <a:r>
              <a:rPr lang="en-US" b="0" dirty="0"/>
              <a:t> </a:t>
            </a:r>
            <a:r>
              <a:rPr lang="en-US" sz="4400" dirty="0"/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84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234"/>
    </mc:Choice>
    <mc:Fallback xmlns="">
      <p:transition spd="slow" advTm="412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a-IR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>\</a:t>
            </a:r>
          </a:p>
        </p:txBody>
      </p:sp>
      <p:pic>
        <p:nvPicPr>
          <p:cNvPr id="15363" name="Picture 3" descr="arm ci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1066800" cy="877888"/>
          </a:xfrm>
        </p:spPr>
      </p:pic>
      <p:pic>
        <p:nvPicPr>
          <p:cNvPr id="15364" name="Picture 4" descr="a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15366" name="Picture 5" descr="besm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7696200" y="0"/>
            <a:ext cx="1447800" cy="1260475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4A074F6-8255-4775-A64D-799640F5336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"/>
            <a:ext cx="1447800" cy="1735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4351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676400"/>
            <a:ext cx="9144000" cy="5181600"/>
          </a:xfrm>
        </p:spPr>
        <p:txBody>
          <a:bodyPr/>
          <a:lstStyle/>
          <a:p>
            <a:pPr algn="r" rtl="1"/>
            <a:r>
              <a:rPr lang="ar-SA" sz="480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پیوستها و ضمائم (تقریباً 10 صفحه)</a:t>
            </a:r>
            <a:endParaRPr lang="en-US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2000" b="1" dirty="0"/>
          </a:p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SA" sz="36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جدول داروهای رایج</a:t>
            </a:r>
            <a:r>
              <a:rPr lang="ar-SA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(آنتی</a:t>
            </a:r>
            <a:r>
              <a:rPr lang="fa-IR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بیوتیکها، ضداحتقانها، استروئیدها...)</a:t>
            </a:r>
            <a:endParaRPr lang="en-US" sz="3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SA" sz="36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مقیاسها و نمره دهی های رایج</a:t>
            </a:r>
            <a:r>
              <a:rPr lang="ar-SA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(مثلاً نمره دهی فرایند ماستوئید در سی تی اسکن)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SA" sz="36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یک چک لیست</a:t>
            </a:r>
            <a:r>
              <a:rPr lang="ar-SA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سریع برای تشخیص افتراقی شایعترین علائم (گوش درد، گلودرد، خونریزی بینی)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36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ایندکس (نمایه) کامل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09537" indent="0" algn="r" rtl="1">
              <a:buNone/>
            </a:pPr>
            <a:endParaRPr lang="fa-IR" sz="2800" dirty="0"/>
          </a:p>
          <a:p>
            <a:pPr marL="109537" indent="0" algn="r" rtl="1">
              <a:buNone/>
            </a:pPr>
            <a:endParaRPr lang="en-US" sz="2800" dirty="0"/>
          </a:p>
          <a:p>
            <a:pPr marL="109537" indent="0" algn="r" rtl="1">
              <a:buNone/>
            </a:pPr>
            <a:endParaRPr lang="en-US" sz="2800" dirty="0"/>
          </a:p>
          <a:p>
            <a:pPr marL="109537" indent="0" algn="r" rtl="1">
              <a:buNone/>
            </a:pPr>
            <a:endParaRPr lang="en-US" sz="2800" dirty="0"/>
          </a:p>
          <a:p>
            <a:pPr marL="109537" indent="0" algn="r" rtl="1">
              <a:buNone/>
            </a:pPr>
            <a:endParaRPr lang="fa-IR" sz="2800" dirty="0"/>
          </a:p>
          <a:p>
            <a:pPr marL="109537" indent="0" algn="r" rtl="1">
              <a:buNone/>
            </a:pPr>
            <a:endParaRPr lang="fa-IR" sz="2800" dirty="0"/>
          </a:p>
          <a:p>
            <a:pPr marL="109537" indent="0" algn="r" rtl="1">
              <a:buNone/>
            </a:pPr>
            <a:endParaRPr lang="fa-IR" sz="2800" dirty="0"/>
          </a:p>
          <a:p>
            <a:pPr marL="109537" indent="0" algn="r" rtl="1">
              <a:buNone/>
            </a:pP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71736" y="426876"/>
            <a:ext cx="8091264" cy="85725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>
                <a:effectLst/>
              </a:rPr>
              <a:t>essential Handbook for medical students.</a:t>
            </a:r>
            <a:r>
              <a:rPr lang="en-US" b="0" dirty="0"/>
              <a:t> </a:t>
            </a:r>
            <a:r>
              <a:rPr lang="en-US" sz="4400" dirty="0"/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573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234"/>
    </mc:Choice>
    <mc:Fallback xmlns="">
      <p:transition spd="slow" advTm="412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2"/>
          </a:xfrm>
        </p:spPr>
        <p:txBody>
          <a:bodyPr/>
          <a:lstStyle/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SA" sz="320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چگونگی ادغام این تقسیم بندیها و جلوگیری از سردرگمی:</a:t>
            </a:r>
            <a:r>
              <a:rPr lang="ar-SA" sz="3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S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  </a:t>
            </a:r>
            <a:r>
              <a:rPr lang="ar-SA" sz="32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ارجاع متقابل (</a:t>
            </a:r>
            <a:r>
              <a:rPr lang="en-US" sz="32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Cross-Reference</a:t>
            </a:r>
            <a:r>
              <a:rPr lang="ar-SA" sz="32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):</a:t>
            </a:r>
            <a:r>
              <a:rPr lang="ar-S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این  مهمترین تکنیک  است.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S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lang="ar-SA" sz="32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در فصل "بینی" (بخش </a:t>
            </a:r>
            <a:r>
              <a:rPr lang="fa-IR" sz="32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۱)</a:t>
            </a:r>
            <a:r>
              <a:rPr lang="fa-IR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وقتی به  سینوزیت  اشاره میکنید، در پرانتز نوشته می شود:  (برای مطالعه جامع تشخیص و درمان به فصل </a:t>
            </a:r>
            <a:r>
              <a:rPr lang="fa-IR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۸</a:t>
            </a:r>
            <a:r>
              <a:rPr lang="ar-S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، صفحه ... مراجعه کنید) 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S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</a:t>
            </a:r>
            <a:r>
              <a:rPr lang="ar-SA" sz="32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در فصل "بیماریهای عفونی" (بخش </a:t>
            </a:r>
            <a:r>
              <a:rPr lang="fa-IR" sz="32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۲)</a:t>
            </a:r>
            <a:r>
              <a:rPr lang="fa-IR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وقتی از سینوزیت  صحبت میکنید، در پرانتز نوشته می شود: (برای مرور آناتومی سینوسها به فصل </a:t>
            </a:r>
            <a:r>
              <a:rPr lang="fa-IR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۴</a:t>
            </a:r>
            <a:r>
              <a:rPr lang="ar-S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، </a:t>
            </a:r>
            <a:r>
              <a:rPr lang="ar-SA" sz="32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صفحه .... مراجعه کنید</a:t>
            </a:r>
            <a:r>
              <a:rPr lang="ar-S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/>
            <a:endParaRPr lang="en-US" sz="2000" b="1" dirty="0"/>
          </a:p>
          <a:p>
            <a:pPr marL="109537" indent="0" algn="r" rtl="1">
              <a:buNone/>
            </a:pPr>
            <a:endParaRPr lang="fa-IR" sz="2800" dirty="0"/>
          </a:p>
          <a:p>
            <a:pPr marL="109537" indent="0" algn="r" rtl="1">
              <a:buNone/>
            </a:pPr>
            <a:endParaRPr lang="en-US" sz="2800" dirty="0"/>
          </a:p>
          <a:p>
            <a:pPr marL="109537" indent="0" algn="r" rtl="1">
              <a:buNone/>
            </a:pPr>
            <a:endParaRPr lang="en-US" sz="2800" dirty="0"/>
          </a:p>
          <a:p>
            <a:pPr marL="109537" indent="0" algn="r" rtl="1">
              <a:buNone/>
            </a:pPr>
            <a:endParaRPr lang="en-US" sz="2800" dirty="0"/>
          </a:p>
          <a:p>
            <a:pPr marL="109537" indent="0" algn="r" rtl="1">
              <a:buNone/>
            </a:pPr>
            <a:endParaRPr lang="fa-IR" sz="2800" dirty="0"/>
          </a:p>
          <a:p>
            <a:pPr marL="109537" indent="0" algn="r" rtl="1">
              <a:buNone/>
            </a:pPr>
            <a:endParaRPr lang="fa-IR" sz="2800" dirty="0"/>
          </a:p>
          <a:p>
            <a:pPr marL="109537" indent="0" algn="r" rtl="1">
              <a:buNone/>
            </a:pPr>
            <a:endParaRPr lang="fa-IR" sz="2800" dirty="0"/>
          </a:p>
          <a:p>
            <a:pPr marL="109537" indent="0" algn="r" rtl="1">
              <a:buNone/>
            </a:pP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71736" y="426876"/>
            <a:ext cx="8091264" cy="85725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>
                <a:effectLst/>
              </a:rPr>
              <a:t>essential Handbook for medical students.</a:t>
            </a:r>
            <a:r>
              <a:rPr lang="en-US" b="0" dirty="0"/>
              <a:t> </a:t>
            </a:r>
            <a:r>
              <a:rPr lang="en-US" sz="4400" dirty="0"/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059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234"/>
    </mc:Choice>
    <mc:Fallback xmlns="">
      <p:transition spd="slow" advTm="412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2"/>
          </a:xfrm>
        </p:spPr>
        <p:txBody>
          <a:bodyPr/>
          <a:lstStyle/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SA" sz="2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  </a:t>
            </a:r>
            <a:r>
              <a:rPr lang="ar-SA" sz="280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استفاده از باکس ها و جداول:</a:t>
            </a:r>
            <a:r>
              <a:rPr lang="ar-SA" sz="2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ar-SA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برای تاکید بر ارتباط بین مباحث.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SA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</a:t>
            </a:r>
            <a:r>
              <a:rPr lang="ar-SA" sz="2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باکس "نکته کلینیکی":</a:t>
            </a:r>
            <a:r>
              <a:rPr lang="ar-SA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در فصلهای آناتومی، یک باکس کوچک بگذارید و بگویید "این ناحیه عصبگیری حسی دارد، بنابراین بیحسی موضعی در این نقطه بسیار موثر است".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SA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</a:t>
            </a:r>
            <a:r>
              <a:rPr lang="ar-SA" sz="2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باکس "تشخیص افتراقی":</a:t>
            </a:r>
            <a:r>
              <a:rPr lang="ar-SA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در ابتدای هر فصل از بخش بیماریها، یک جدول داشته باشید که مثلاً برای "گلودرد" تمام علل احتمالی از ساده تا خطرناک را لیست کند.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SA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</a:t>
            </a:r>
            <a:r>
              <a:rPr lang="ar-SA" sz="2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باکس "ارجاع به تصویربرداری":</a:t>
            </a:r>
            <a:r>
              <a:rPr lang="ar-SA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یک سی تی اسکن را نشان دهید و با فلش ساختارهای مهم را نامگذاری کنید.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2000" b="1" dirty="0"/>
          </a:p>
          <a:p>
            <a:pPr marL="109537" indent="0" algn="r" rtl="1">
              <a:buNone/>
            </a:pPr>
            <a:endParaRPr lang="fa-IR" sz="2800" dirty="0"/>
          </a:p>
          <a:p>
            <a:pPr marL="109537" indent="0" algn="r" rtl="1">
              <a:buNone/>
            </a:pPr>
            <a:endParaRPr lang="en-US" sz="2800" dirty="0"/>
          </a:p>
          <a:p>
            <a:pPr marL="109537" indent="0" algn="r" rtl="1">
              <a:buNone/>
            </a:pPr>
            <a:endParaRPr lang="en-US" sz="2800" dirty="0"/>
          </a:p>
          <a:p>
            <a:pPr marL="109537" indent="0" algn="r" rtl="1">
              <a:buNone/>
            </a:pPr>
            <a:endParaRPr lang="en-US" sz="2800" dirty="0"/>
          </a:p>
          <a:p>
            <a:pPr marL="109537" indent="0" algn="r" rtl="1">
              <a:buNone/>
            </a:pPr>
            <a:endParaRPr lang="fa-IR" sz="2800" dirty="0"/>
          </a:p>
          <a:p>
            <a:pPr marL="109537" indent="0" algn="r" rtl="1">
              <a:buNone/>
            </a:pPr>
            <a:endParaRPr lang="fa-IR" sz="2800" dirty="0"/>
          </a:p>
          <a:p>
            <a:pPr marL="109537" indent="0" algn="r" rtl="1">
              <a:buNone/>
            </a:pPr>
            <a:endParaRPr lang="fa-IR" sz="2800" dirty="0"/>
          </a:p>
          <a:p>
            <a:pPr marL="109537" indent="0" algn="r" rtl="1">
              <a:buNone/>
            </a:pP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71736" y="426876"/>
            <a:ext cx="8091264" cy="85725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>
                <a:effectLst/>
              </a:rPr>
              <a:t>essential Handbook for medical students.</a:t>
            </a:r>
            <a:r>
              <a:rPr lang="en-US" b="0" dirty="0"/>
              <a:t> </a:t>
            </a:r>
            <a:r>
              <a:rPr lang="en-US" sz="4400" dirty="0"/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222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234"/>
    </mc:Choice>
    <mc:Fallback xmlns="">
      <p:transition spd="slow" advTm="412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2"/>
          </a:xfrm>
        </p:spPr>
        <p:txBody>
          <a:bodyPr/>
          <a:lstStyle/>
          <a:p>
            <a:pPr algn="r" rtl="1"/>
            <a:endParaRPr lang="en-US" sz="4000" b="1" dirty="0"/>
          </a:p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SA" sz="3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ar-SA" sz="360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  یکپارچگی در نگارش:</a:t>
            </a:r>
            <a:r>
              <a:rPr lang="ar-SA" sz="3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ar-SA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از یک تیم نویسنده هماهنگ استفاده کنید تا سبک نوشتار، سطح اطلاعات و حتی تعداد باکسها در فصول مختلف یکسان باشد.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SA" sz="3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ar-SA" sz="360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 تصاویر و دیاگرامهای یکپارچه:</a:t>
            </a:r>
            <a:r>
              <a:rPr lang="ar-SA" sz="3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ar-SA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از یک سبک یکسان برای ترسیم آناتومی، پاتولوژی و الگوریتمهای درمانی استفاده کنید. تصاویر کلینیکی و رادیولوژیک با کیفیت و با برچسب واضح ضروری هستند.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2000" b="1" dirty="0"/>
          </a:p>
          <a:p>
            <a:pPr marL="109537" indent="0" algn="r" rtl="1">
              <a:buNone/>
            </a:pPr>
            <a:endParaRPr lang="fa-IR" sz="2800" dirty="0"/>
          </a:p>
          <a:p>
            <a:pPr marL="109537" indent="0" algn="r" rtl="1">
              <a:buNone/>
            </a:pPr>
            <a:endParaRPr lang="en-US" sz="2800" dirty="0"/>
          </a:p>
          <a:p>
            <a:pPr marL="109537" indent="0" algn="r" rtl="1">
              <a:buNone/>
            </a:pPr>
            <a:endParaRPr lang="en-US" sz="2800" dirty="0"/>
          </a:p>
          <a:p>
            <a:pPr marL="109537" indent="0" algn="r" rtl="1">
              <a:buNone/>
            </a:pPr>
            <a:endParaRPr lang="en-US" sz="2800" dirty="0"/>
          </a:p>
          <a:p>
            <a:pPr marL="109537" indent="0" algn="r" rtl="1">
              <a:buNone/>
            </a:pPr>
            <a:endParaRPr lang="fa-IR" sz="2800" dirty="0"/>
          </a:p>
          <a:p>
            <a:pPr marL="109537" indent="0" algn="r" rtl="1">
              <a:buNone/>
            </a:pPr>
            <a:endParaRPr lang="fa-IR" sz="2800" dirty="0"/>
          </a:p>
          <a:p>
            <a:pPr marL="109537" indent="0" algn="r" rtl="1">
              <a:buNone/>
            </a:pPr>
            <a:endParaRPr lang="fa-IR" sz="2800" dirty="0"/>
          </a:p>
          <a:p>
            <a:pPr marL="109537" indent="0" algn="r" rtl="1">
              <a:buNone/>
            </a:pP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71736" y="426876"/>
            <a:ext cx="8091264" cy="85725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>
                <a:effectLst/>
              </a:rPr>
              <a:t>essential Handbook for medical students.</a:t>
            </a:r>
            <a:r>
              <a:rPr lang="en-US" b="0" dirty="0"/>
              <a:t> </a:t>
            </a:r>
            <a:r>
              <a:rPr lang="en-US" sz="4400" dirty="0"/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040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234"/>
    </mc:Choice>
    <mc:Fallback xmlns="">
      <p:transition spd="slow" advTm="412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322226"/>
            <a:ext cx="8229600" cy="4525962"/>
          </a:xfrm>
        </p:spPr>
        <p:txBody>
          <a:bodyPr/>
          <a:lstStyle/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SA" sz="400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جمع بندی نهایی: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SA" sz="40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بخشهای </a:t>
            </a:r>
            <a:r>
              <a:rPr lang="fa-IR" sz="40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مقدماتی</a:t>
            </a:r>
            <a:r>
              <a:rPr lang="ar-SA" sz="40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و </a:t>
            </a:r>
            <a:r>
              <a:rPr lang="fa-IR" sz="40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۱</a:t>
            </a:r>
            <a:r>
              <a:rPr lang="fa-IR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ar-SA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پایه علمی دانشجو را میسازند.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40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بخش </a:t>
            </a:r>
            <a:r>
              <a:rPr lang="fa-IR" sz="40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۲</a:t>
            </a:r>
            <a:r>
              <a:rPr lang="fa-IR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ar-SA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مهارتهای کلینیکی و تفکر تشخیصی او را تقویت میکند.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40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بخش </a:t>
            </a:r>
            <a:r>
              <a:rPr lang="fa-IR" sz="40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۳</a:t>
            </a:r>
            <a:r>
              <a:rPr lang="fa-IR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ar-SA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نگاه او را از مطب یک متخصص گوش و حلق و بینی به اورژانس و بیمارستان گسترش میدهد</a:t>
            </a: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/>
            <a:endParaRPr lang="en-US" sz="2000" b="1" dirty="0"/>
          </a:p>
          <a:p>
            <a:endParaRPr lang="en-US" sz="2000" b="1" dirty="0"/>
          </a:p>
          <a:p>
            <a:pPr marL="109537" indent="0" algn="r" rtl="1">
              <a:buNone/>
            </a:pPr>
            <a:endParaRPr lang="fa-IR" sz="2800" dirty="0"/>
          </a:p>
          <a:p>
            <a:pPr marL="109537" indent="0" algn="r" rtl="1">
              <a:buNone/>
            </a:pPr>
            <a:endParaRPr lang="en-US" sz="2800" dirty="0"/>
          </a:p>
          <a:p>
            <a:pPr marL="109537" indent="0" algn="r" rtl="1">
              <a:buNone/>
            </a:pPr>
            <a:endParaRPr lang="en-US" sz="2800" dirty="0"/>
          </a:p>
          <a:p>
            <a:pPr marL="109537" indent="0" algn="r" rtl="1">
              <a:buNone/>
            </a:pPr>
            <a:endParaRPr lang="en-US" sz="2800" dirty="0"/>
          </a:p>
          <a:p>
            <a:pPr marL="109537" indent="0" algn="r" rtl="1">
              <a:buNone/>
            </a:pPr>
            <a:endParaRPr lang="fa-IR" sz="2800" dirty="0"/>
          </a:p>
          <a:p>
            <a:pPr marL="109537" indent="0" algn="r" rtl="1">
              <a:buNone/>
            </a:pPr>
            <a:endParaRPr lang="fa-IR" sz="2800" dirty="0"/>
          </a:p>
          <a:p>
            <a:pPr marL="109537" indent="0" algn="r" rtl="1">
              <a:buNone/>
            </a:pPr>
            <a:endParaRPr lang="fa-IR" sz="2800" dirty="0"/>
          </a:p>
          <a:p>
            <a:pPr marL="109537" indent="0" algn="r" rtl="1">
              <a:buNone/>
            </a:pP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71736" y="426876"/>
            <a:ext cx="8091264" cy="85725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>
                <a:effectLst/>
              </a:rPr>
              <a:t>essential Handbook for medical students.</a:t>
            </a:r>
            <a:r>
              <a:rPr lang="en-US" b="0" dirty="0"/>
              <a:t> </a:t>
            </a:r>
            <a:r>
              <a:rPr lang="en-US" sz="4400" dirty="0"/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4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234"/>
    </mc:Choice>
    <mc:Fallback xmlns="">
      <p:transition spd="slow" advTm="412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2"/>
          </a:xfrm>
        </p:spPr>
        <p:txBody>
          <a:bodyPr/>
          <a:lstStyle/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SA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این ساختار به دانشجو اجازه میدهد هم به صورت عمقی هر سیستم را بخواند </a:t>
            </a:r>
            <a:r>
              <a:rPr lang="fa-IR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</a:t>
            </a:r>
            <a:r>
              <a:rPr lang="ar-SA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(مثل یک مرجع) </a:t>
            </a:r>
            <a:endParaRPr lang="en-US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SA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 هم به صورت مسئله محور برای تشخیص و درمان بیماریها مطالعه کند </a:t>
            </a:r>
            <a:r>
              <a:rPr lang="fa-IR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</a:t>
            </a:r>
            <a:r>
              <a:rPr lang="ar-SA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(مثل یک راهنما).</a:t>
            </a:r>
            <a:endParaRPr lang="en-US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/>
            <a:endParaRPr lang="en-US" sz="2000" b="1" dirty="0"/>
          </a:p>
          <a:p>
            <a:pPr algn="r" rtl="1"/>
            <a:endParaRPr lang="en-US" sz="2000" b="1" dirty="0"/>
          </a:p>
          <a:p>
            <a:pPr marL="109537" indent="0" algn="r" rtl="1">
              <a:buNone/>
            </a:pPr>
            <a:endParaRPr lang="fa-IR" sz="2800" dirty="0"/>
          </a:p>
          <a:p>
            <a:pPr marL="109537" indent="0" algn="r" rtl="1">
              <a:buNone/>
            </a:pPr>
            <a:endParaRPr lang="en-US" sz="2800" dirty="0"/>
          </a:p>
          <a:p>
            <a:pPr marL="109537" indent="0" algn="r" rtl="1">
              <a:buNone/>
            </a:pPr>
            <a:endParaRPr lang="en-US" sz="2800" dirty="0"/>
          </a:p>
          <a:p>
            <a:pPr marL="109537" indent="0" algn="r" rtl="1">
              <a:buNone/>
            </a:pPr>
            <a:endParaRPr lang="en-US" sz="2800" dirty="0"/>
          </a:p>
          <a:p>
            <a:pPr marL="109537" indent="0" algn="r" rtl="1">
              <a:buNone/>
            </a:pPr>
            <a:endParaRPr lang="fa-IR" sz="2800" dirty="0"/>
          </a:p>
          <a:p>
            <a:pPr marL="109537" indent="0" algn="r" rtl="1">
              <a:buNone/>
            </a:pPr>
            <a:endParaRPr lang="fa-IR" sz="2800" dirty="0"/>
          </a:p>
          <a:p>
            <a:pPr marL="109537" indent="0" algn="r" rtl="1">
              <a:buNone/>
            </a:pPr>
            <a:endParaRPr lang="fa-IR" sz="2800" dirty="0"/>
          </a:p>
          <a:p>
            <a:pPr marL="109537" indent="0" algn="r" rtl="1">
              <a:buNone/>
            </a:pP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71736" y="426876"/>
            <a:ext cx="8091264" cy="85725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>
                <a:effectLst/>
              </a:rPr>
              <a:t>essential Handbook for medical students.</a:t>
            </a:r>
            <a:r>
              <a:rPr lang="en-US" b="0" dirty="0"/>
              <a:t> </a:t>
            </a:r>
            <a:r>
              <a:rPr lang="en-US" sz="4400" dirty="0"/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722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234"/>
    </mc:Choice>
    <mc:Fallback xmlns="">
      <p:transition spd="slow" advTm="412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2"/>
          </a:xfrm>
        </p:spPr>
        <p:txBody>
          <a:bodyPr/>
          <a:lstStyle/>
          <a:p>
            <a:pPr algn="r" rtl="1"/>
            <a:endParaRPr lang="en-US" sz="2000" b="1" dirty="0"/>
          </a:p>
          <a:p>
            <a:pPr algn="r" rtl="1"/>
            <a:r>
              <a:rPr lang="ar-SA" sz="40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لیستی از </a:t>
            </a:r>
            <a:r>
              <a:rPr lang="fa-IR" sz="40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۱۰</a:t>
            </a:r>
            <a:r>
              <a:rPr lang="ar-SA" sz="40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مورد از بهترین و پراستفاده ترین کتابها در این حوزه گردآوری شده .</a:t>
            </a:r>
            <a:endParaRPr lang="en-US" sz="4000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/>
            <a:endParaRPr lang="en-US" sz="2000" b="1" dirty="0"/>
          </a:p>
          <a:p>
            <a:pPr marL="109537" indent="0" algn="r" rtl="1">
              <a:buNone/>
            </a:pPr>
            <a:endParaRPr lang="fa-IR" sz="2800" dirty="0"/>
          </a:p>
          <a:p>
            <a:pPr marL="109537" indent="0" algn="r" rtl="1">
              <a:buNone/>
            </a:pPr>
            <a:endParaRPr lang="en-US" sz="2800" dirty="0"/>
          </a:p>
          <a:p>
            <a:pPr marL="109537" indent="0" algn="r" rtl="1">
              <a:buNone/>
            </a:pPr>
            <a:endParaRPr lang="en-US" sz="2800" dirty="0"/>
          </a:p>
          <a:p>
            <a:pPr marL="109537" indent="0" algn="r" rtl="1">
              <a:buNone/>
            </a:pPr>
            <a:endParaRPr lang="en-US" sz="2800" dirty="0"/>
          </a:p>
          <a:p>
            <a:pPr marL="109537" indent="0" algn="r" rtl="1">
              <a:buNone/>
            </a:pPr>
            <a:endParaRPr lang="fa-IR" sz="2800" dirty="0"/>
          </a:p>
          <a:p>
            <a:pPr marL="109537" indent="0" algn="r" rtl="1">
              <a:buNone/>
            </a:pPr>
            <a:endParaRPr lang="fa-IR" sz="2800" dirty="0"/>
          </a:p>
          <a:p>
            <a:pPr marL="109537" indent="0" algn="r" rtl="1">
              <a:buNone/>
            </a:pPr>
            <a:endParaRPr lang="fa-IR" sz="2800" dirty="0"/>
          </a:p>
          <a:p>
            <a:pPr marL="109537" indent="0" algn="r" rtl="1">
              <a:buNone/>
            </a:pP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71736" y="426876"/>
            <a:ext cx="8091264" cy="85725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>
                <a:effectLst/>
              </a:rPr>
              <a:t>essential Handbook for medical students.</a:t>
            </a:r>
            <a:r>
              <a:rPr lang="en-US" b="0" dirty="0"/>
              <a:t> </a:t>
            </a:r>
            <a:r>
              <a:rPr lang="en-US" sz="4400" dirty="0"/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461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234"/>
    </mc:Choice>
    <mc:Fallback xmlns="">
      <p:transition spd="slow" advTm="412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74650" y="1303176"/>
            <a:ext cx="8229600" cy="4525962"/>
          </a:xfrm>
        </p:spPr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</a:t>
            </a:r>
            <a:r>
              <a:rPr lang="en-US" sz="36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Lecture Notes: 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</a:t>
            </a:r>
            <a:r>
              <a:rPr lang="en-US" sz="36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Diseases of the Ear, Nose and Throat</a:t>
            </a:r>
            <a:r>
              <a:rPr lang="ar-SA" sz="36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en-US" sz="36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نویسندگان:  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Ray Clarke, Simon Lloyd</a:t>
            </a:r>
          </a:p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ناشر:  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Wiley-Blackwell</a:t>
            </a:r>
          </a:p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صفحات:  حدود </a:t>
            </a:r>
            <a:r>
              <a:rPr lang="fa-IR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۲۸۰</a:t>
            </a:r>
            <a:r>
              <a:rPr lang="ar-S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صفحه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ویژگیها: معروفترین و کلاسیکترین درسنامه مختصر  برای دانشجویان پزشکی در سراسر جهان. ساختار بسیار شفاف، بالینی و مبتنی بر نیازهای آموزشی دارد.</a:t>
            </a:r>
            <a:endParaRPr lang="fa-IR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SA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نقطه شروع ایده آل برای پروژه ما.</a:t>
            </a:r>
            <a:endParaRPr lang="en-US" sz="3600" b="1" dirty="0"/>
          </a:p>
          <a:p>
            <a:endParaRPr lang="en-US" sz="2000" b="1" dirty="0"/>
          </a:p>
          <a:p>
            <a:pPr marL="109537" indent="0" algn="r" rtl="1">
              <a:buNone/>
            </a:pPr>
            <a:endParaRPr lang="fa-IR" sz="2800" dirty="0"/>
          </a:p>
          <a:p>
            <a:pPr marL="109537" indent="0" algn="r" rtl="1">
              <a:buNone/>
            </a:pPr>
            <a:endParaRPr lang="en-US" sz="2800" dirty="0"/>
          </a:p>
          <a:p>
            <a:pPr marL="109537" indent="0" algn="r" rtl="1">
              <a:buNone/>
            </a:pPr>
            <a:endParaRPr lang="en-US" sz="2800" dirty="0"/>
          </a:p>
          <a:p>
            <a:pPr marL="109537" indent="0" algn="r" rtl="1">
              <a:buNone/>
            </a:pPr>
            <a:endParaRPr lang="en-US" sz="2800" dirty="0"/>
          </a:p>
          <a:p>
            <a:pPr marL="109537" indent="0" algn="r" rtl="1">
              <a:buNone/>
            </a:pPr>
            <a:endParaRPr lang="fa-IR" sz="2800" dirty="0"/>
          </a:p>
          <a:p>
            <a:pPr marL="109537" indent="0" algn="r" rtl="1">
              <a:buNone/>
            </a:pPr>
            <a:endParaRPr lang="fa-IR" sz="2800" dirty="0"/>
          </a:p>
          <a:p>
            <a:pPr marL="109537" indent="0" algn="r" rtl="1">
              <a:buNone/>
            </a:pPr>
            <a:endParaRPr lang="fa-IR" sz="2800" dirty="0"/>
          </a:p>
          <a:p>
            <a:pPr marL="109537" indent="0" algn="r" rtl="1">
              <a:buNone/>
            </a:pP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71736" y="426876"/>
            <a:ext cx="8091264" cy="85725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>
                <a:effectLst/>
              </a:rPr>
              <a:t>essential Handbook for medical students.</a:t>
            </a:r>
            <a:r>
              <a:rPr lang="en-US" b="0" dirty="0"/>
              <a:t> </a:t>
            </a:r>
            <a:r>
              <a:rPr lang="en-US" sz="4400" dirty="0"/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299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234"/>
    </mc:Choice>
    <mc:Fallback xmlns="">
      <p:transition spd="slow" advTm="412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676400"/>
            <a:ext cx="8686800" cy="4525962"/>
          </a:xfrm>
        </p:spPr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Oxford Handbook of ENT and Head and Neck Surgery</a:t>
            </a:r>
            <a:r>
              <a:rPr lang="fa-IR" sz="3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نویسندگان:  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Rogan Corbridge, Nicholas </a:t>
            </a:r>
            <a:r>
              <a:rPr lang="en-US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Steventon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ناشر:  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Oxford University Press</a:t>
            </a:r>
          </a:p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صفحات:  حدود </a:t>
            </a:r>
            <a:r>
              <a:rPr lang="fa-IR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۶۵۰</a:t>
            </a:r>
            <a:r>
              <a:rPr lang="ar-S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صفحه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ar-SA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ویژگیها:  از  پرفروشترین هندبوکهای جیبی . فرمت نکته وار و خلاصه با تمرکز بر الگوریتمهای تشخیص و درمان.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/>
            <a:r>
              <a:rPr lang="ar-S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پر از جداول مفید و اطلاعاتی است که در محیط </a:t>
            </a:r>
            <a:r>
              <a:rPr lang="ar-SA" sz="320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کلینیک به </a:t>
            </a:r>
            <a:r>
              <a:rPr lang="ar-S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سرعت به آنها نیاز پیدا میکنید</a:t>
            </a:r>
            <a:endParaRPr lang="en-US" sz="3600" b="1" dirty="0"/>
          </a:p>
          <a:p>
            <a:endParaRPr lang="en-US" sz="2000" b="1" dirty="0"/>
          </a:p>
          <a:p>
            <a:pPr marL="109537" indent="0" algn="r" rtl="1">
              <a:buNone/>
            </a:pPr>
            <a:endParaRPr lang="fa-IR" sz="2800" dirty="0"/>
          </a:p>
          <a:p>
            <a:pPr marL="109537" indent="0" algn="r" rtl="1">
              <a:buNone/>
            </a:pPr>
            <a:endParaRPr lang="en-US" sz="2800" dirty="0"/>
          </a:p>
          <a:p>
            <a:pPr marL="109537" indent="0" algn="r" rtl="1">
              <a:buNone/>
            </a:pPr>
            <a:endParaRPr lang="en-US" sz="2800" dirty="0"/>
          </a:p>
          <a:p>
            <a:pPr marL="109537" indent="0" algn="r" rtl="1">
              <a:buNone/>
            </a:pPr>
            <a:endParaRPr lang="en-US" sz="2800" dirty="0"/>
          </a:p>
          <a:p>
            <a:pPr marL="109537" indent="0" algn="r" rtl="1">
              <a:buNone/>
            </a:pPr>
            <a:endParaRPr lang="fa-IR" sz="2800" dirty="0"/>
          </a:p>
          <a:p>
            <a:pPr marL="109537" indent="0" algn="r" rtl="1">
              <a:buNone/>
            </a:pPr>
            <a:endParaRPr lang="fa-IR" sz="2800" dirty="0"/>
          </a:p>
          <a:p>
            <a:pPr marL="109537" indent="0" algn="r" rtl="1">
              <a:buNone/>
            </a:pPr>
            <a:endParaRPr lang="fa-IR" sz="2800" dirty="0"/>
          </a:p>
          <a:p>
            <a:pPr marL="109537" indent="0" algn="r" rtl="1">
              <a:buNone/>
            </a:pP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71736" y="426876"/>
            <a:ext cx="8091264" cy="85725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>
                <a:effectLst/>
              </a:rPr>
              <a:t>essential Handbook for medical students.</a:t>
            </a:r>
            <a:r>
              <a:rPr lang="en-US" b="0" dirty="0"/>
              <a:t> </a:t>
            </a:r>
            <a:r>
              <a:rPr lang="en-US" sz="4400" dirty="0"/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777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234"/>
    </mc:Choice>
    <mc:Fallback xmlns="">
      <p:transition spd="slow" advTm="412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284126"/>
            <a:ext cx="8763000" cy="4525962"/>
          </a:xfrm>
        </p:spPr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a-IR" sz="3600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. ۳   </a:t>
            </a:r>
            <a:r>
              <a:rPr lang="en-US" sz="36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ENT: An Introduction and Practical Guide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نویسندگان:  </a:t>
            </a: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James </a:t>
            </a:r>
            <a:r>
              <a:rPr lang="en-US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Tysome</a:t>
            </a: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Rahul </a:t>
            </a:r>
            <a:r>
              <a:rPr lang="en-US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Kanegaonkar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ناشر: </a:t>
            </a: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CRC Press</a:t>
            </a:r>
          </a:p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صفحات: حدود </a:t>
            </a:r>
            <a:r>
              <a:rPr lang="fa-IR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۲۰۰</a:t>
            </a:r>
            <a:r>
              <a:rPr lang="ar-SA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صفحه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ویژگیها:  بسیار کاربردی و متمرکز بر "چگونگی" انجام کارها (مانند معاینه، درخواست آزمایشات). برای کارآموزی و شروع دوره </a:t>
            </a:r>
            <a:r>
              <a:rPr lang="ar-SA" sz="36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رزیدنتی بی نظیر است</a:t>
            </a:r>
            <a:r>
              <a:rPr lang="ar-SA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algn="r" rtl="1"/>
            <a:endParaRPr lang="en-US" sz="2000" b="1" dirty="0"/>
          </a:p>
          <a:p>
            <a:endParaRPr lang="en-US" sz="2000" b="1" dirty="0"/>
          </a:p>
          <a:p>
            <a:pPr marL="109537" indent="0" algn="r" rtl="1">
              <a:buNone/>
            </a:pPr>
            <a:endParaRPr lang="fa-IR" sz="2800" dirty="0"/>
          </a:p>
          <a:p>
            <a:pPr marL="109537" indent="0" algn="r" rtl="1">
              <a:buNone/>
            </a:pPr>
            <a:endParaRPr lang="en-US" sz="2800" dirty="0"/>
          </a:p>
          <a:p>
            <a:pPr marL="109537" indent="0" algn="r" rtl="1">
              <a:buNone/>
            </a:pPr>
            <a:endParaRPr lang="en-US" sz="2800" dirty="0"/>
          </a:p>
          <a:p>
            <a:pPr marL="109537" indent="0" algn="r" rtl="1">
              <a:buNone/>
            </a:pPr>
            <a:endParaRPr lang="en-US" sz="2800" dirty="0"/>
          </a:p>
          <a:p>
            <a:pPr marL="109537" indent="0" algn="r" rtl="1">
              <a:buNone/>
            </a:pPr>
            <a:endParaRPr lang="fa-IR" sz="2800" dirty="0"/>
          </a:p>
          <a:p>
            <a:pPr marL="109537" indent="0" algn="r" rtl="1">
              <a:buNone/>
            </a:pPr>
            <a:endParaRPr lang="fa-IR" sz="2800" dirty="0"/>
          </a:p>
          <a:p>
            <a:pPr marL="109537" indent="0" algn="r" rtl="1">
              <a:buNone/>
            </a:pPr>
            <a:endParaRPr lang="fa-IR" sz="2800" dirty="0"/>
          </a:p>
          <a:p>
            <a:pPr marL="109537" indent="0" algn="r" rtl="1">
              <a:buNone/>
            </a:pP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71736" y="426876"/>
            <a:ext cx="8091264" cy="85725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>
                <a:effectLst/>
              </a:rPr>
              <a:t>essential Handbook for medical students.</a:t>
            </a:r>
            <a:r>
              <a:rPr lang="en-US" b="0" dirty="0"/>
              <a:t> </a:t>
            </a:r>
            <a:r>
              <a:rPr lang="en-US" sz="4400" dirty="0"/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114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234"/>
    </mc:Choice>
    <mc:Fallback xmlns="">
      <p:transition spd="slow" advTm="412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2B120A3-6F45-458D-BE97-AB2B74F5CC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0891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2"/>
          </a:xfrm>
        </p:spPr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a-IR" sz="360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fa-IR" sz="1800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a-IR" sz="3200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۴</a:t>
            </a:r>
            <a:r>
              <a:rPr lang="fa-IR" sz="1800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   </a:t>
            </a:r>
            <a:r>
              <a:rPr lang="en-US" sz="360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ENT Secrets</a:t>
            </a:r>
            <a:r>
              <a:rPr lang="en-US" sz="36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SA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    نویسندگان:  </a:t>
            </a: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Melissa Scholes, Vijay Patel</a:t>
            </a:r>
          </a:p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SA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    ناشر:  </a:t>
            </a: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Elsevier</a:t>
            </a:r>
          </a:p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SA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    صفحات:  حدود </a:t>
            </a:r>
            <a:r>
              <a:rPr lang="fa-IR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۶۰۰</a:t>
            </a:r>
            <a:r>
              <a:rPr lang="ar-SA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صفحه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SA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    ویژگیها:  از سری محبوب  </a:t>
            </a: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Secrets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مطالب به سبک </a:t>
            </a:r>
            <a:r>
              <a:rPr lang="ar-SA" sz="36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پرسش و پاسخ </a:t>
            </a:r>
            <a:r>
              <a:rPr lang="ar-SA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ارائه شده که برای آمادگی امتحانات و تثبیت یادگیری عالی است. روی پرتکرارترین و مهمترین مفاهیم  </a:t>
            </a:r>
            <a:r>
              <a:rPr lang="ar-SA" sz="36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تاکید دارد</a:t>
            </a:r>
            <a:r>
              <a:rPr lang="ar-SA" sz="18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1800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/>
            <a:endParaRPr lang="en-US" sz="2000" b="1" dirty="0"/>
          </a:p>
          <a:p>
            <a:endParaRPr lang="en-US" sz="2000" b="1" dirty="0"/>
          </a:p>
          <a:p>
            <a:pPr marL="109537" indent="0" algn="r" rtl="1">
              <a:buNone/>
            </a:pPr>
            <a:endParaRPr lang="fa-IR" sz="2800" dirty="0"/>
          </a:p>
          <a:p>
            <a:pPr marL="109537" indent="0" algn="r" rtl="1">
              <a:buNone/>
            </a:pPr>
            <a:endParaRPr lang="en-US" sz="2800" dirty="0"/>
          </a:p>
          <a:p>
            <a:pPr marL="109537" indent="0" algn="r" rtl="1">
              <a:buNone/>
            </a:pPr>
            <a:endParaRPr lang="en-US" sz="2800" dirty="0"/>
          </a:p>
          <a:p>
            <a:pPr marL="109537" indent="0" algn="r" rtl="1">
              <a:buNone/>
            </a:pPr>
            <a:endParaRPr lang="en-US" sz="2800" dirty="0"/>
          </a:p>
          <a:p>
            <a:pPr marL="109537" indent="0" algn="r" rtl="1">
              <a:buNone/>
            </a:pPr>
            <a:endParaRPr lang="fa-IR" sz="2800" dirty="0"/>
          </a:p>
          <a:p>
            <a:pPr marL="109537" indent="0" algn="r" rtl="1">
              <a:buNone/>
            </a:pPr>
            <a:endParaRPr lang="fa-IR" sz="2800" dirty="0"/>
          </a:p>
          <a:p>
            <a:pPr marL="109537" indent="0" algn="r" rtl="1">
              <a:buNone/>
            </a:pPr>
            <a:endParaRPr lang="fa-IR" sz="2800" dirty="0"/>
          </a:p>
          <a:p>
            <a:pPr marL="109537" indent="0" algn="r" rtl="1">
              <a:buNone/>
            </a:pP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71736" y="426876"/>
            <a:ext cx="8091264" cy="85725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>
                <a:effectLst/>
              </a:rPr>
              <a:t>essential Handbook for medical students.</a:t>
            </a:r>
            <a:r>
              <a:rPr lang="en-US" b="0" dirty="0"/>
              <a:t> </a:t>
            </a:r>
            <a:r>
              <a:rPr lang="en-US" sz="4400" dirty="0"/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806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234"/>
    </mc:Choice>
    <mc:Fallback xmlns="">
      <p:transition spd="slow" advTm="412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676400"/>
            <a:ext cx="8686800" cy="4525962"/>
          </a:xfrm>
        </p:spPr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a-IR" sz="3200" dirty="0">
                <a:latin typeface="Calibri" panose="020F0502020204030204" pitchFamily="34" charset="0"/>
                <a:ea typeface="Calibri" panose="020F0502020204030204" pitchFamily="34" charset="0"/>
              </a:rPr>
              <a:t>. ۵ 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Handbook of Otolaryngology: Head and Neck Surgery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نویسندگان:  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David Goldenberg, Bradley Goldstein</a:t>
            </a:r>
          </a:p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ناشر:  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Thieme</a:t>
            </a:r>
          </a:p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صفحات: حدود </a:t>
            </a:r>
            <a:r>
              <a:rPr lang="fa-IR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۷۰۰</a:t>
            </a:r>
            <a:r>
              <a:rPr lang="ar-S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صفحه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ویژگیها:  یک هندبوک  تمام رنگی و بسیار مصور . اطلاعات را به صورت بسیار سازمان یافته و </a:t>
            </a:r>
            <a:r>
              <a:rPr lang="fa-IR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تصویری</a:t>
            </a:r>
            <a:r>
              <a:rPr lang="ar-SA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(با کمک نمودارها و جداول) ارائه میدهد. کیفیت چاپ و نمایش موضوعات در 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Thieme</a:t>
            </a:r>
            <a:r>
              <a:rPr lang="ar-S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زبانزد است.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/>
            <a:endParaRPr lang="en-US" sz="2000" b="1" dirty="0"/>
          </a:p>
          <a:p>
            <a:endParaRPr lang="en-US" sz="2000" b="1" dirty="0"/>
          </a:p>
          <a:p>
            <a:pPr marL="109537" indent="0" algn="r" rtl="1">
              <a:buNone/>
            </a:pPr>
            <a:endParaRPr lang="fa-IR" sz="2800" dirty="0"/>
          </a:p>
          <a:p>
            <a:pPr marL="109537" indent="0" algn="r" rtl="1">
              <a:buNone/>
            </a:pPr>
            <a:endParaRPr lang="en-US" sz="2800" dirty="0"/>
          </a:p>
          <a:p>
            <a:pPr marL="109537" indent="0" algn="r" rtl="1">
              <a:buNone/>
            </a:pPr>
            <a:endParaRPr lang="en-US" sz="2800" dirty="0"/>
          </a:p>
          <a:p>
            <a:pPr marL="109537" indent="0" algn="r" rtl="1">
              <a:buNone/>
            </a:pPr>
            <a:endParaRPr lang="en-US" sz="2800" dirty="0"/>
          </a:p>
          <a:p>
            <a:pPr marL="109537" indent="0" algn="r" rtl="1">
              <a:buNone/>
            </a:pPr>
            <a:endParaRPr lang="fa-IR" sz="2800" dirty="0"/>
          </a:p>
          <a:p>
            <a:pPr marL="109537" indent="0" algn="r" rtl="1">
              <a:buNone/>
            </a:pPr>
            <a:endParaRPr lang="fa-IR" sz="2800" dirty="0"/>
          </a:p>
          <a:p>
            <a:pPr marL="109537" indent="0" algn="r" rtl="1">
              <a:buNone/>
            </a:pPr>
            <a:endParaRPr lang="fa-IR" sz="2800" dirty="0"/>
          </a:p>
          <a:p>
            <a:pPr marL="109537" indent="0" algn="r" rtl="1">
              <a:buNone/>
            </a:pP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71736" y="426876"/>
            <a:ext cx="8091264" cy="85725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>
                <a:effectLst/>
              </a:rPr>
              <a:t>essential Handbook for medical students.</a:t>
            </a:r>
            <a:r>
              <a:rPr lang="en-US" b="0" dirty="0"/>
              <a:t> </a:t>
            </a:r>
            <a:r>
              <a:rPr lang="en-US" sz="4400" dirty="0"/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370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234"/>
    </mc:Choice>
    <mc:Fallback xmlns="">
      <p:transition spd="slow" advTm="412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773238"/>
            <a:ext cx="8229600" cy="4525962"/>
          </a:xfrm>
        </p:spPr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a-I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۶   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KJ Lee's Essential Otolaryngology: Head and Neck Surgery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ar-SA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نویسنده:  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Yvonne Chan</a:t>
            </a:r>
          </a:p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ar-SA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ناشر:  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McGraw-Hill</a:t>
            </a:r>
          </a:p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lang="ar-SA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صفحات:  حدود </a:t>
            </a:r>
            <a:r>
              <a:rPr lang="fa-I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۸۰۰</a:t>
            </a:r>
            <a:r>
              <a:rPr lang="ar-SA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صفحه (نسخههای جدیدتر کمی از حد شما فراتر میروند، اما نسخه های قدیمیتر در محدوده هستند و همچنان بسیار مرتبطند)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ar-SA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ویژگیها:  یک  درسنامه فشرده و بسیار محبوب  که برای </a:t>
            </a:r>
            <a:r>
              <a:rPr lang="ar-SA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دهه ها سال استاندارد بوده است. سوالات و پاسخهای بالینی زیادی دارد. اگر نسخه ای با حجم مناسب پیدا کنید، گزینه ای بسیار </a:t>
            </a:r>
            <a:r>
              <a:rPr lang="ar-SA" sz="2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خوبی است</a:t>
            </a:r>
            <a:r>
              <a:rPr lang="ar-SA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/>
            <a:endParaRPr lang="en-US" sz="2000" b="1" dirty="0"/>
          </a:p>
          <a:p>
            <a:endParaRPr lang="en-US" sz="2000" b="1" dirty="0"/>
          </a:p>
          <a:p>
            <a:pPr marL="109537" indent="0" algn="r" rtl="1">
              <a:buNone/>
            </a:pPr>
            <a:endParaRPr lang="fa-IR" sz="2800" dirty="0"/>
          </a:p>
          <a:p>
            <a:pPr marL="109537" indent="0" algn="r" rtl="1">
              <a:buNone/>
            </a:pPr>
            <a:endParaRPr lang="en-US" sz="2800" dirty="0"/>
          </a:p>
          <a:p>
            <a:pPr marL="109537" indent="0" algn="r" rtl="1">
              <a:buNone/>
            </a:pPr>
            <a:endParaRPr lang="en-US" sz="2800" dirty="0"/>
          </a:p>
          <a:p>
            <a:pPr marL="109537" indent="0" algn="r" rtl="1">
              <a:buNone/>
            </a:pPr>
            <a:endParaRPr lang="en-US" sz="2800" dirty="0"/>
          </a:p>
          <a:p>
            <a:pPr marL="109537" indent="0" algn="r" rtl="1">
              <a:buNone/>
            </a:pPr>
            <a:endParaRPr lang="fa-IR" sz="2800" dirty="0"/>
          </a:p>
          <a:p>
            <a:pPr marL="109537" indent="0" algn="r" rtl="1">
              <a:buNone/>
            </a:pPr>
            <a:endParaRPr lang="fa-IR" sz="2800" dirty="0"/>
          </a:p>
          <a:p>
            <a:pPr marL="109537" indent="0" algn="r" rtl="1">
              <a:buNone/>
            </a:pPr>
            <a:endParaRPr lang="fa-IR" sz="2800" dirty="0"/>
          </a:p>
          <a:p>
            <a:pPr marL="109537" indent="0" algn="r" rtl="1">
              <a:buNone/>
            </a:pP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71736" y="426876"/>
            <a:ext cx="8091264" cy="85725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>
                <a:effectLst/>
              </a:rPr>
              <a:t>essential Handbook for medical students.</a:t>
            </a:r>
            <a:r>
              <a:rPr lang="en-US" b="0" dirty="0"/>
              <a:t> </a:t>
            </a:r>
            <a:r>
              <a:rPr lang="en-US" sz="4400" dirty="0"/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962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234"/>
    </mc:Choice>
    <mc:Fallback xmlns="">
      <p:transition spd="slow" advTm="412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050" y="1284126"/>
            <a:ext cx="8991600" cy="4525962"/>
          </a:xfrm>
        </p:spPr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a-IR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۷   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Color Atlas of ENT Diagnosis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نویسنده: 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Bachi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T.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Hathiram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Vicky S.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Khattar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ناشر: 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Thieme</a:t>
            </a:r>
            <a:r>
              <a:rPr lang="fa-IR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صفحات:  حدود </a:t>
            </a:r>
            <a:r>
              <a:rPr lang="fa-IR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۳۵۰</a:t>
            </a:r>
            <a:r>
              <a:rPr lang="ar-S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صفحه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ویژگیها:</a:t>
            </a:r>
            <a:r>
              <a:rPr lang="fa-I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یک  آطلس تشخیصی عالی . تمرکز آن بر ارائه  تصاویر کلینیکی و اندوسکوپی باکیفیت  از بیماریهاست. برای آموزش "چشم" دانشجویان و یادگیری تشخیص افتراقی بصری ضروری است.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endParaRPr lang="en-US" sz="2000" b="1" dirty="0"/>
          </a:p>
          <a:p>
            <a:pPr marL="109537" indent="0" algn="r" rtl="1">
              <a:buNone/>
            </a:pPr>
            <a:endParaRPr lang="fa-IR" sz="2800" dirty="0"/>
          </a:p>
          <a:p>
            <a:pPr marL="109537" indent="0" algn="r" rtl="1">
              <a:buNone/>
            </a:pPr>
            <a:endParaRPr lang="en-US" sz="2800" dirty="0"/>
          </a:p>
          <a:p>
            <a:pPr marL="109537" indent="0" algn="r" rtl="1">
              <a:buNone/>
            </a:pPr>
            <a:endParaRPr lang="en-US" sz="2800" dirty="0"/>
          </a:p>
          <a:p>
            <a:pPr marL="109537" indent="0" algn="r" rtl="1">
              <a:buNone/>
            </a:pPr>
            <a:endParaRPr lang="en-US" sz="2800" dirty="0"/>
          </a:p>
          <a:p>
            <a:pPr marL="109537" indent="0" algn="r" rtl="1">
              <a:buNone/>
            </a:pPr>
            <a:endParaRPr lang="fa-IR" sz="2800" dirty="0"/>
          </a:p>
          <a:p>
            <a:pPr marL="109537" indent="0" algn="r" rtl="1">
              <a:buNone/>
            </a:pPr>
            <a:endParaRPr lang="fa-IR" sz="2800" dirty="0"/>
          </a:p>
          <a:p>
            <a:pPr marL="109537" indent="0" algn="r" rtl="1">
              <a:buNone/>
            </a:pPr>
            <a:endParaRPr lang="fa-IR" sz="2800" dirty="0"/>
          </a:p>
          <a:p>
            <a:pPr marL="109537" indent="0" algn="r" rtl="1">
              <a:buNone/>
            </a:pP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71736" y="426876"/>
            <a:ext cx="8091264" cy="85725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>
                <a:effectLst/>
              </a:rPr>
              <a:t>essential Handbook for medical students.</a:t>
            </a:r>
            <a:r>
              <a:rPr lang="en-US" b="0" dirty="0"/>
              <a:t> </a:t>
            </a:r>
            <a:r>
              <a:rPr lang="en-US" sz="4400" dirty="0"/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541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234"/>
    </mc:Choice>
    <mc:Fallback xmlns="">
      <p:transition spd="slow" advTm="412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2"/>
          </a:xfrm>
        </p:spPr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a-IR" sz="36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۸   </a:t>
            </a:r>
            <a:r>
              <a:rPr lang="en-US" sz="36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Essentials of Otolaryngology</a:t>
            </a:r>
            <a:r>
              <a:rPr lang="en-US" sz="36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3600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نویسندگان:  </a:t>
            </a: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Frank E. </a:t>
            </a:r>
            <a:r>
              <a:rPr lang="en-US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Lucente</a:t>
            </a: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Gady</a:t>
            </a: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Har-El</a:t>
            </a:r>
          </a:p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ناشر:  </a:t>
            </a: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Lippincott Williams &amp; Wilkins</a:t>
            </a:r>
          </a:p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SA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صفحات:  حدود </a:t>
            </a:r>
            <a:r>
              <a:rPr lang="fa-IR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۵۰۰</a:t>
            </a:r>
            <a:r>
              <a:rPr lang="ar-SA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صفحه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ویژگیها:  همانطور که از نامش پیداست، بر  ملزومات  و اصول پایه رشته تاکید دارد. زبانی ساده و مستقیم دارد و برای مرور سریع مطالب اصلی بسیار خوب است.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algn="r" rtl="1"/>
            <a:endParaRPr lang="en-US" sz="2000" b="1" dirty="0"/>
          </a:p>
          <a:p>
            <a:endParaRPr lang="en-US" sz="2000" b="1" dirty="0"/>
          </a:p>
          <a:p>
            <a:pPr marL="109537" indent="0" algn="r" rtl="1">
              <a:buNone/>
            </a:pPr>
            <a:endParaRPr lang="fa-IR" sz="2800" dirty="0"/>
          </a:p>
          <a:p>
            <a:pPr marL="109537" indent="0" algn="r" rtl="1">
              <a:buNone/>
            </a:pPr>
            <a:endParaRPr lang="en-US" sz="2800" dirty="0"/>
          </a:p>
          <a:p>
            <a:pPr marL="109537" indent="0" algn="r" rtl="1">
              <a:buNone/>
            </a:pPr>
            <a:endParaRPr lang="en-US" sz="2800" dirty="0"/>
          </a:p>
          <a:p>
            <a:pPr marL="109537" indent="0" algn="r" rtl="1">
              <a:buNone/>
            </a:pPr>
            <a:endParaRPr lang="en-US" sz="2800" dirty="0"/>
          </a:p>
          <a:p>
            <a:pPr marL="109537" indent="0" algn="r" rtl="1">
              <a:buNone/>
            </a:pPr>
            <a:endParaRPr lang="fa-IR" sz="2800" dirty="0"/>
          </a:p>
          <a:p>
            <a:pPr marL="109537" indent="0" algn="r" rtl="1">
              <a:buNone/>
            </a:pPr>
            <a:endParaRPr lang="fa-IR" sz="2800" dirty="0"/>
          </a:p>
          <a:p>
            <a:pPr marL="109537" indent="0" algn="r" rtl="1">
              <a:buNone/>
            </a:pPr>
            <a:endParaRPr lang="fa-IR" sz="2800" dirty="0"/>
          </a:p>
          <a:p>
            <a:pPr marL="109537" indent="0" algn="r" rtl="1">
              <a:buNone/>
            </a:pP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71736" y="426876"/>
            <a:ext cx="8091264" cy="85725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>
                <a:effectLst/>
              </a:rPr>
              <a:t>essential Handbook for medical students.</a:t>
            </a:r>
            <a:r>
              <a:rPr lang="en-US" b="0" dirty="0"/>
              <a:t> </a:t>
            </a:r>
            <a:r>
              <a:rPr lang="en-US" sz="4400" dirty="0"/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902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234"/>
    </mc:Choice>
    <mc:Fallback xmlns="">
      <p:transition spd="slow" advTm="412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5029200"/>
          </a:xfrm>
        </p:spPr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a-I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۹   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Operative Otolaryngology: Head and Neck Surgery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نویسندگان: 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Eugene N. Myers, James Y. Suen</a:t>
            </a:r>
          </a:p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ناشر:  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Elsevier</a:t>
            </a:r>
          </a:p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صفحات:  حدود </a:t>
            </a:r>
            <a:r>
              <a:rPr lang="fa-I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۱۲۰۰</a:t>
            </a:r>
            <a:r>
              <a:rPr lang="ar-SA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صفحه در دو جلد (اما هر جلد مجزا معمولاً زیر </a:t>
            </a:r>
            <a:r>
              <a:rPr lang="fa-I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۷۰۰</a:t>
            </a:r>
            <a:r>
              <a:rPr lang="ar-SA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صفحه است)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ویژگیها:  اگر به دنبال اضافه کردن بعد جراحی  به درسنامه خود هستید، این کتاب مرجع عملهای جراحی به صورت گامبهگام است. میتوانید از ساختار و تصاویر آن برای بخشهای جراحی کتاب خود ایده بگیرید.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endParaRPr lang="en-US" sz="2000" b="1" dirty="0"/>
          </a:p>
          <a:p>
            <a:pPr marL="109537" indent="0" algn="r" rtl="1">
              <a:buNone/>
            </a:pPr>
            <a:endParaRPr lang="fa-IR" sz="2800" dirty="0"/>
          </a:p>
          <a:p>
            <a:pPr marL="109537" indent="0" algn="r" rtl="1">
              <a:buNone/>
            </a:pPr>
            <a:endParaRPr lang="en-US" sz="2800" dirty="0"/>
          </a:p>
          <a:p>
            <a:pPr marL="109537" indent="0" algn="r" rtl="1">
              <a:buNone/>
            </a:pPr>
            <a:endParaRPr lang="en-US" sz="2800" dirty="0"/>
          </a:p>
          <a:p>
            <a:pPr marL="109537" indent="0" algn="r" rtl="1">
              <a:buNone/>
            </a:pPr>
            <a:endParaRPr lang="en-US" sz="2800" dirty="0"/>
          </a:p>
          <a:p>
            <a:pPr marL="109537" indent="0" algn="r" rtl="1">
              <a:buNone/>
            </a:pPr>
            <a:endParaRPr lang="fa-IR" sz="2800" dirty="0"/>
          </a:p>
          <a:p>
            <a:pPr marL="109537" indent="0" algn="r" rtl="1">
              <a:buNone/>
            </a:pPr>
            <a:endParaRPr lang="fa-IR" sz="2800" dirty="0"/>
          </a:p>
          <a:p>
            <a:pPr marL="109537" indent="0" algn="r" rtl="1">
              <a:buNone/>
            </a:pPr>
            <a:endParaRPr lang="fa-IR" sz="2800" dirty="0"/>
          </a:p>
          <a:p>
            <a:pPr marL="109537" indent="0" algn="r" rtl="1">
              <a:buNone/>
            </a:pP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71736" y="426876"/>
            <a:ext cx="8091264" cy="85725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>
                <a:effectLst/>
              </a:rPr>
              <a:t>essential Handbook for medical students.</a:t>
            </a:r>
            <a:r>
              <a:rPr lang="en-US" b="0" dirty="0"/>
              <a:t> </a:t>
            </a:r>
            <a:r>
              <a:rPr lang="en-US" sz="4400" dirty="0"/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378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234"/>
    </mc:Choice>
    <mc:Fallback xmlns="">
      <p:transition spd="slow" advTm="412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2"/>
          </a:xfrm>
        </p:spPr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a-IR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۱۰   </a:t>
            </a:r>
            <a:r>
              <a:rPr lang="en-US" sz="320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Netter's Correlative Imaging: Neuroanatomy and Head and Neck Anatomy</a:t>
            </a:r>
            <a:r>
              <a:rPr lang="en-US" sz="320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3200" dirty="0">
              <a:solidFill>
                <a:srgbClr val="FF0000"/>
              </a:solidFill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نویسندگان:  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Thomas C. Lee, </a:t>
            </a:r>
            <a:r>
              <a:rPr lang="en-US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Anandh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Rajamohan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ناشر: 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Elsevier</a:t>
            </a:r>
            <a:r>
              <a:rPr lang="fa-IR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صفحات:  حدود </a:t>
            </a:r>
            <a:r>
              <a:rPr lang="fa-IR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۶۰۰</a:t>
            </a:r>
            <a:r>
              <a:rPr lang="ar-S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صفحه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/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ar-SA" sz="3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ویژگیها:  برای  بخش آناتومی  کتاب شما بینظیر است. آناتومی نرمال را با تصاویر 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Netter</a:t>
            </a:r>
            <a:r>
              <a:rPr lang="ar-S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، عکسهای کالبدشکافی و تصاویر رادیولوژیک (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CT/MRI</a:t>
            </a:r>
            <a:r>
              <a:rPr lang="ar-S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به طور همزمان مقایسه میکند. درک سهبعدی عمیقی از آناتومی ایجاد میکند</a:t>
            </a:r>
            <a:endParaRPr lang="en-US" sz="3600" b="1" dirty="0"/>
          </a:p>
          <a:p>
            <a:endParaRPr lang="en-US" sz="2000" b="1" dirty="0"/>
          </a:p>
          <a:p>
            <a:pPr marL="109537" indent="0" algn="r" rtl="1">
              <a:buNone/>
            </a:pPr>
            <a:endParaRPr lang="fa-IR" sz="2800" dirty="0"/>
          </a:p>
          <a:p>
            <a:pPr marL="109537" indent="0" algn="r" rtl="1">
              <a:buNone/>
            </a:pPr>
            <a:endParaRPr lang="en-US" sz="2800" dirty="0"/>
          </a:p>
          <a:p>
            <a:pPr marL="109537" indent="0" algn="r" rtl="1">
              <a:buNone/>
            </a:pPr>
            <a:endParaRPr lang="en-US" sz="2800" dirty="0"/>
          </a:p>
          <a:p>
            <a:pPr marL="109537" indent="0" algn="r" rtl="1">
              <a:buNone/>
            </a:pPr>
            <a:endParaRPr lang="en-US" sz="2800" dirty="0"/>
          </a:p>
          <a:p>
            <a:pPr marL="109537" indent="0" algn="r" rtl="1">
              <a:buNone/>
            </a:pPr>
            <a:endParaRPr lang="fa-IR" sz="2800" dirty="0"/>
          </a:p>
          <a:p>
            <a:pPr marL="109537" indent="0" algn="r" rtl="1">
              <a:buNone/>
            </a:pPr>
            <a:endParaRPr lang="fa-IR" sz="2800" dirty="0"/>
          </a:p>
          <a:p>
            <a:pPr marL="109537" indent="0" algn="r" rtl="1">
              <a:buNone/>
            </a:pPr>
            <a:endParaRPr lang="fa-IR" sz="2800" dirty="0"/>
          </a:p>
          <a:p>
            <a:pPr marL="109537" indent="0" algn="r" rtl="1">
              <a:buNone/>
            </a:pP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71736" y="426876"/>
            <a:ext cx="8091264" cy="85725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>
                <a:effectLst/>
              </a:rPr>
              <a:t>essential Handbook for medical students.</a:t>
            </a:r>
            <a:r>
              <a:rPr lang="en-US" b="0" dirty="0"/>
              <a:t> </a:t>
            </a:r>
            <a:r>
              <a:rPr lang="en-US" sz="4400" dirty="0"/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65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234"/>
    </mc:Choice>
    <mc:Fallback xmlns="">
      <p:transition spd="slow" advTm="412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2"/>
          </a:xfrm>
        </p:spPr>
        <p:txBody>
          <a:bodyPr/>
          <a:lstStyle/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SA" sz="40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جمع بندی و توصیه نهایی برای پروژه  ما: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/>
            <a:r>
              <a:rPr lang="en-US" sz="4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ar-SA" sz="48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برای ساختار کلی</a:t>
            </a:r>
            <a:r>
              <a:rPr lang="ar-SA" sz="4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:  از  </a:t>
            </a:r>
            <a:r>
              <a:rPr lang="en-US" sz="480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Lecture Notes</a:t>
            </a:r>
            <a:r>
              <a:rPr lang="en-US" sz="4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ar-SA" sz="4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و </a:t>
            </a:r>
            <a:r>
              <a:rPr lang="en-US" sz="480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Oxford Handbook</a:t>
            </a:r>
            <a:r>
              <a:rPr lang="en-US" sz="4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ar-SA" sz="4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الهام بگیرید. آنها ترکیب مناسبی از </a:t>
            </a:r>
            <a:r>
              <a:rPr lang="ar-SA" sz="4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آناتومی</a:t>
            </a:r>
            <a:r>
              <a:rPr lang="ar-SA" sz="4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، </a:t>
            </a:r>
            <a:r>
              <a:rPr lang="ar-SA" sz="4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بیماری شناسی</a:t>
            </a:r>
            <a:r>
              <a:rPr lang="ar-SA" sz="4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و </a:t>
            </a:r>
            <a:r>
              <a:rPr lang="ar-SA" sz="4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درمان</a:t>
            </a:r>
            <a:r>
              <a:rPr lang="ar-SA" sz="4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را در حجمی </a:t>
            </a:r>
            <a:r>
              <a:rPr lang="en-US" sz="4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manageable</a:t>
            </a:r>
            <a:r>
              <a:rPr lang="ar-SA" sz="4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ارائه میدهند</a:t>
            </a:r>
            <a:endParaRPr lang="en-US" sz="5400" b="1" dirty="0"/>
          </a:p>
          <a:p>
            <a:endParaRPr lang="en-US" sz="2000" b="1" dirty="0"/>
          </a:p>
          <a:p>
            <a:pPr marL="109537" indent="0" algn="r" rtl="1">
              <a:buNone/>
            </a:pPr>
            <a:endParaRPr lang="fa-IR" sz="2800" dirty="0"/>
          </a:p>
          <a:p>
            <a:pPr marL="109537" indent="0" algn="r" rtl="1">
              <a:buNone/>
            </a:pPr>
            <a:endParaRPr lang="en-US" sz="2800" dirty="0"/>
          </a:p>
          <a:p>
            <a:pPr marL="109537" indent="0" algn="r" rtl="1">
              <a:buNone/>
            </a:pPr>
            <a:endParaRPr lang="en-US" sz="2800" dirty="0"/>
          </a:p>
          <a:p>
            <a:pPr marL="109537" indent="0" algn="r" rtl="1">
              <a:buNone/>
            </a:pPr>
            <a:endParaRPr lang="en-US" sz="2800" dirty="0"/>
          </a:p>
          <a:p>
            <a:pPr marL="109537" indent="0" algn="r" rtl="1">
              <a:buNone/>
            </a:pPr>
            <a:endParaRPr lang="fa-IR" sz="2800" dirty="0"/>
          </a:p>
          <a:p>
            <a:pPr marL="109537" indent="0" algn="r" rtl="1">
              <a:buNone/>
            </a:pPr>
            <a:endParaRPr lang="fa-IR" sz="2800" dirty="0"/>
          </a:p>
          <a:p>
            <a:pPr marL="109537" indent="0" algn="r" rtl="1">
              <a:buNone/>
            </a:pPr>
            <a:endParaRPr lang="fa-IR" sz="2800" dirty="0"/>
          </a:p>
          <a:p>
            <a:pPr marL="109537" indent="0" algn="r" rtl="1">
              <a:buNone/>
            </a:pP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71736" y="426876"/>
            <a:ext cx="8091264" cy="85725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>
                <a:effectLst/>
              </a:rPr>
              <a:t>essential Handbook for medical students.</a:t>
            </a:r>
            <a:r>
              <a:rPr lang="en-US" b="0" dirty="0"/>
              <a:t> </a:t>
            </a:r>
            <a:r>
              <a:rPr lang="en-US" sz="4400" dirty="0"/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022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234"/>
    </mc:Choice>
    <mc:Fallback xmlns="">
      <p:transition spd="slow" advTm="412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2"/>
          </a:xfrm>
        </p:spPr>
        <p:txBody>
          <a:bodyPr/>
          <a:lstStyle/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SA" sz="48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برای تصویری بودن</a:t>
            </a:r>
            <a:r>
              <a:rPr lang="ar-SA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 حتما از  </a:t>
            </a:r>
            <a:r>
              <a:rPr lang="en-US" sz="480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Color Atlas of ENT Diagnosis</a:t>
            </a:r>
            <a:r>
              <a:rPr lang="en-US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و  </a:t>
            </a:r>
            <a:r>
              <a:rPr lang="en-US" sz="480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Netter's Correlative Imaging</a:t>
            </a:r>
            <a:r>
              <a:rPr lang="en-US" sz="4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ar-SA" sz="4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ایده بگیرید. وجود </a:t>
            </a:r>
            <a:r>
              <a:rPr lang="ar-SA" sz="4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تصاویر باکیفیت </a:t>
            </a:r>
            <a:r>
              <a:rPr lang="ar-SA" sz="4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 </a:t>
            </a:r>
            <a:r>
              <a:rPr lang="ar-SA" sz="4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نمودارهای شماتیک </a:t>
            </a:r>
            <a:r>
              <a:rPr lang="ar-SA" sz="4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برای یک درسنامه دانشجویی ضروری است.</a:t>
            </a:r>
            <a:endParaRPr lang="en-US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2000" b="1" dirty="0"/>
          </a:p>
          <a:p>
            <a:pPr marL="109537" indent="0" algn="r" rtl="1">
              <a:buNone/>
            </a:pPr>
            <a:endParaRPr lang="fa-IR" sz="2800" dirty="0"/>
          </a:p>
          <a:p>
            <a:pPr marL="109537" indent="0" algn="r" rtl="1">
              <a:buNone/>
            </a:pPr>
            <a:endParaRPr lang="en-US" sz="2800" dirty="0"/>
          </a:p>
          <a:p>
            <a:pPr marL="109537" indent="0" algn="r" rtl="1">
              <a:buNone/>
            </a:pPr>
            <a:endParaRPr lang="en-US" sz="2800" dirty="0"/>
          </a:p>
          <a:p>
            <a:pPr marL="109537" indent="0" algn="r" rtl="1">
              <a:buNone/>
            </a:pPr>
            <a:endParaRPr lang="en-US" sz="2800" dirty="0"/>
          </a:p>
          <a:p>
            <a:pPr marL="109537" indent="0" algn="r" rtl="1">
              <a:buNone/>
            </a:pPr>
            <a:endParaRPr lang="fa-IR" sz="2800" dirty="0"/>
          </a:p>
          <a:p>
            <a:pPr marL="109537" indent="0" algn="r" rtl="1">
              <a:buNone/>
            </a:pPr>
            <a:endParaRPr lang="fa-IR" sz="2800" dirty="0"/>
          </a:p>
          <a:p>
            <a:pPr marL="109537" indent="0" algn="r" rtl="1">
              <a:buNone/>
            </a:pPr>
            <a:endParaRPr lang="fa-IR" sz="2800" dirty="0"/>
          </a:p>
          <a:p>
            <a:pPr marL="109537" indent="0" algn="r" rtl="1">
              <a:buNone/>
            </a:pP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71736" y="426876"/>
            <a:ext cx="8091264" cy="85725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>
                <a:effectLst/>
              </a:rPr>
              <a:t>essential Handbook for medical students.</a:t>
            </a:r>
            <a:r>
              <a:rPr lang="en-US" b="0" dirty="0"/>
              <a:t> </a:t>
            </a:r>
            <a:r>
              <a:rPr lang="en-US" sz="4400" dirty="0"/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037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234"/>
    </mc:Choice>
    <mc:Fallback xmlns="">
      <p:transition spd="slow" advTm="412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2"/>
          </a:xfrm>
        </p:spPr>
        <p:txBody>
          <a:bodyPr/>
          <a:lstStyle/>
          <a:p>
            <a:pPr algn="r" rtl="1"/>
            <a:r>
              <a:rPr lang="en-US" sz="5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54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برای رویکرد بالینی</a:t>
            </a:r>
            <a:r>
              <a:rPr lang="ar-SA" sz="5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 سبک  </a:t>
            </a:r>
            <a:r>
              <a:rPr lang="en-US" sz="540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ENT Secrets</a:t>
            </a:r>
            <a:r>
              <a:rPr lang="en-US" sz="5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5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(پرسش و پاسخ) و  </a:t>
            </a:r>
            <a:r>
              <a:rPr lang="en-US" sz="540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Oxford Handbook</a:t>
            </a:r>
            <a:r>
              <a:rPr lang="en-US" sz="540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54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5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(الگوریتمهای تشخیصی) را برای آموزش تفکر کلینیکی در نظر داشته باشید.</a:t>
            </a:r>
            <a:endParaRPr lang="en-US" sz="5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/>
            <a:endParaRPr lang="en-US" sz="2000" b="1" dirty="0"/>
          </a:p>
          <a:p>
            <a:endParaRPr lang="en-US" sz="2000" b="1" dirty="0"/>
          </a:p>
          <a:p>
            <a:pPr marL="109537" indent="0" algn="r" rtl="1">
              <a:buNone/>
            </a:pPr>
            <a:endParaRPr lang="fa-IR" sz="2800" dirty="0"/>
          </a:p>
          <a:p>
            <a:pPr marL="109537" indent="0" algn="r" rtl="1">
              <a:buNone/>
            </a:pPr>
            <a:endParaRPr lang="en-US" sz="2800" dirty="0"/>
          </a:p>
          <a:p>
            <a:pPr marL="109537" indent="0" algn="r" rtl="1">
              <a:buNone/>
            </a:pPr>
            <a:endParaRPr lang="en-US" sz="2800" dirty="0"/>
          </a:p>
          <a:p>
            <a:pPr marL="109537" indent="0" algn="r" rtl="1">
              <a:buNone/>
            </a:pPr>
            <a:endParaRPr lang="en-US" sz="2800" dirty="0"/>
          </a:p>
          <a:p>
            <a:pPr marL="109537" indent="0" algn="r" rtl="1">
              <a:buNone/>
            </a:pPr>
            <a:endParaRPr lang="fa-IR" sz="2800" dirty="0"/>
          </a:p>
          <a:p>
            <a:pPr marL="109537" indent="0" algn="r" rtl="1">
              <a:buNone/>
            </a:pPr>
            <a:endParaRPr lang="fa-IR" sz="2800" dirty="0"/>
          </a:p>
          <a:p>
            <a:pPr marL="109537" indent="0" algn="r" rtl="1">
              <a:buNone/>
            </a:pPr>
            <a:endParaRPr lang="fa-IR" sz="2800" dirty="0"/>
          </a:p>
          <a:p>
            <a:pPr marL="109537" indent="0" algn="r" rtl="1">
              <a:buNone/>
            </a:pP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71736" y="426876"/>
            <a:ext cx="8091264" cy="85725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>
                <a:effectLst/>
              </a:rPr>
              <a:t>essential Handbook for medical students.</a:t>
            </a:r>
            <a:r>
              <a:rPr lang="en-US" b="0" dirty="0"/>
              <a:t> </a:t>
            </a:r>
            <a:r>
              <a:rPr lang="en-US" sz="4400" dirty="0"/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20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234"/>
    </mc:Choice>
    <mc:Fallback xmlns="">
      <p:transition spd="slow" advTm="412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28800" y="838201"/>
            <a:ext cx="6858000" cy="3278982"/>
          </a:xfrm>
        </p:spPr>
        <p:txBody>
          <a:bodyPr>
            <a:noAutofit/>
          </a:bodyPr>
          <a:lstStyle/>
          <a:p>
            <a:pPr algn="ctr"/>
            <a:r>
              <a:rPr lang="fa-IR" sz="3600" dirty="0">
                <a:effectLst/>
              </a:rPr>
              <a:t> </a:t>
            </a:r>
            <a:br>
              <a:rPr lang="fa-IR" sz="3600" dirty="0">
                <a:effectLst/>
              </a:rPr>
            </a:br>
            <a:r>
              <a:rPr lang="ar-SA" sz="3600" dirty="0">
                <a:effectLst/>
                <a:latin typeface="Calibri" panose="020F0502020204030204" pitchFamily="34" charset="0"/>
                <a:cs typeface="Arial" panose="020B0604020202020204" pitchFamily="34" charset="0"/>
              </a:rPr>
              <a:t>درسنامه</a:t>
            </a: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بسیار ارزشمند و ضروری برای دانشجویان پزشکی </a:t>
            </a: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br>
              <a:rPr lang="en-US" sz="3600" dirty="0">
                <a:effectLst/>
              </a:rPr>
            </a:br>
            <a:r>
              <a:rPr lang="en-US" sz="3600" dirty="0">
                <a:effectLst/>
              </a:rPr>
              <a:t>A very valuable and essential Handbook for medical students.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71775" y="4114800"/>
            <a:ext cx="3600450" cy="366713"/>
          </a:xfrm>
        </p:spPr>
        <p:txBody>
          <a:bodyPr/>
          <a:lstStyle/>
          <a:p>
            <a:pPr algn="ctr" defTabSz="60750">
              <a:defRPr/>
            </a:pPr>
            <a:r>
              <a:rPr lang="en-GB" dirty="0">
                <a:solidFill>
                  <a:schemeClr val="tx1"/>
                </a:solidFill>
                <a:latin typeface="+mj-lt"/>
              </a:rPr>
              <a:t> </a:t>
            </a:r>
            <a:endParaRPr lang="en-GB" i="1" dirty="0"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14600" y="5791200"/>
            <a:ext cx="4572001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/>
              <a:t>professor </a:t>
            </a:r>
            <a:br>
              <a:rPr lang="en-US" dirty="0"/>
            </a:br>
            <a:r>
              <a:rPr lang="en-US" dirty="0"/>
              <a:t>Mohammad Mahdi Ghasemi 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578763"/>
      </p:ext>
    </p:extLst>
  </p:cSld>
  <p:clrMapOvr>
    <a:masterClrMapping/>
  </p:clrMapOvr>
  <p:transition spd="slow" advTm="1636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284126"/>
            <a:ext cx="8534400" cy="4525962"/>
          </a:xfrm>
        </p:spPr>
        <p:txBody>
          <a:bodyPr/>
          <a:lstStyle/>
          <a:p>
            <a:pPr algn="r" rtl="1"/>
            <a:r>
              <a:rPr lang="en-US" sz="6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66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برای کاربردی بودن</a:t>
            </a:r>
            <a:r>
              <a:rPr lang="ar-SA" sz="6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 </a:t>
            </a:r>
            <a:r>
              <a:rPr lang="ar-SA" sz="6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کتاب  </a:t>
            </a:r>
            <a:r>
              <a:rPr lang="en-US" sz="600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ENT: An Introduction and Practical Guide</a:t>
            </a:r>
            <a:r>
              <a:rPr lang="en-US" sz="6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6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را برای نحوه آموزش </a:t>
            </a:r>
            <a:r>
              <a:rPr lang="ar-SA" sz="6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مهارتهای عملی </a:t>
            </a:r>
            <a:r>
              <a:rPr lang="ar-SA" sz="6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مثل </a:t>
            </a:r>
            <a:r>
              <a:rPr lang="ar-SA" sz="6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معاینه </a:t>
            </a:r>
            <a:r>
              <a:rPr lang="ar-SA" sz="6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 </a:t>
            </a:r>
            <a:r>
              <a:rPr lang="ar-SA" sz="6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درخواست آزمایش </a:t>
            </a:r>
            <a:r>
              <a:rPr lang="ar-SA" sz="6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ببینید.</a:t>
            </a:r>
            <a:endParaRPr lang="en-US" sz="6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2000" b="1" dirty="0"/>
          </a:p>
          <a:p>
            <a:pPr marL="109537" indent="0" algn="r" rtl="1">
              <a:buNone/>
            </a:pPr>
            <a:endParaRPr lang="fa-IR" sz="2800" dirty="0"/>
          </a:p>
          <a:p>
            <a:pPr marL="109537" indent="0" algn="r" rtl="1">
              <a:buNone/>
            </a:pPr>
            <a:endParaRPr lang="en-US" sz="2800" dirty="0"/>
          </a:p>
          <a:p>
            <a:pPr marL="109537" indent="0" algn="r" rtl="1">
              <a:buNone/>
            </a:pPr>
            <a:endParaRPr lang="en-US" sz="2800" dirty="0"/>
          </a:p>
          <a:p>
            <a:pPr marL="109537" indent="0" algn="r" rtl="1">
              <a:buNone/>
            </a:pPr>
            <a:endParaRPr lang="en-US" sz="2800" dirty="0"/>
          </a:p>
          <a:p>
            <a:pPr marL="109537" indent="0" algn="r" rtl="1">
              <a:buNone/>
            </a:pPr>
            <a:endParaRPr lang="fa-IR" sz="2800" dirty="0"/>
          </a:p>
          <a:p>
            <a:pPr marL="109537" indent="0" algn="r" rtl="1">
              <a:buNone/>
            </a:pPr>
            <a:endParaRPr lang="fa-IR" sz="2800" dirty="0"/>
          </a:p>
          <a:p>
            <a:pPr marL="109537" indent="0" algn="r" rtl="1">
              <a:buNone/>
            </a:pPr>
            <a:endParaRPr lang="fa-IR" sz="2800" dirty="0"/>
          </a:p>
          <a:p>
            <a:pPr marL="109537" indent="0" algn="r" rtl="1">
              <a:buNone/>
            </a:pP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71736" y="426876"/>
            <a:ext cx="8091264" cy="85725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>
                <a:effectLst/>
              </a:rPr>
              <a:t>essential Handbook for medical students.</a:t>
            </a:r>
            <a:r>
              <a:rPr lang="en-US" b="0" dirty="0"/>
              <a:t> </a:t>
            </a:r>
            <a:r>
              <a:rPr lang="en-US" sz="4400" dirty="0"/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025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234"/>
    </mc:Choice>
    <mc:Fallback xmlns="">
      <p:transition spd="slow" advTm="412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2"/>
          </a:xfrm>
        </p:spPr>
        <p:txBody>
          <a:bodyPr/>
          <a:lstStyle/>
          <a:p>
            <a:pPr algn="r" rtl="1"/>
            <a:r>
              <a:rPr lang="ar-SA" sz="5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این</a:t>
            </a:r>
            <a:r>
              <a:rPr lang="ar-SA" sz="5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کتابها  </a:t>
            </a:r>
            <a:r>
              <a:rPr lang="ar-SA" sz="5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به  ما کمک میکند تا با </a:t>
            </a:r>
            <a:r>
              <a:rPr lang="ar-SA" sz="54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شناخت نمونه های موفق جهانی</a:t>
            </a:r>
            <a:r>
              <a:rPr lang="ar-SA" sz="5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، </a:t>
            </a:r>
            <a:r>
              <a:rPr lang="ar-SA" sz="5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درسنامه ای </a:t>
            </a:r>
            <a:r>
              <a:rPr lang="ar-SA" sz="5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بنویسی</a:t>
            </a:r>
            <a:r>
              <a:rPr lang="fa-IR" sz="5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</a:t>
            </a:r>
            <a:r>
              <a:rPr lang="ar-SA" sz="5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که هم از نظر </a:t>
            </a:r>
            <a:r>
              <a:rPr lang="ar-SA" sz="54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علمی دقیق </a:t>
            </a:r>
            <a:r>
              <a:rPr lang="ar-SA" sz="5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 هم از </a:t>
            </a:r>
            <a:r>
              <a:rPr lang="ar-SA" sz="5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نظر آموزشی کاربردی و جذاب </a:t>
            </a:r>
            <a:r>
              <a:rPr lang="ar-SA" sz="5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باشد.</a:t>
            </a:r>
            <a:endParaRPr lang="en-US" sz="5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/>
            <a:endParaRPr lang="en-US" sz="2000" b="1" dirty="0"/>
          </a:p>
          <a:p>
            <a:endParaRPr lang="en-US" sz="2000" b="1" dirty="0"/>
          </a:p>
          <a:p>
            <a:pPr marL="109537" indent="0" algn="r" rtl="1">
              <a:buNone/>
            </a:pPr>
            <a:endParaRPr lang="fa-IR" sz="2800" dirty="0"/>
          </a:p>
          <a:p>
            <a:pPr marL="109537" indent="0" algn="r" rtl="1">
              <a:buNone/>
            </a:pPr>
            <a:endParaRPr lang="en-US" sz="2800" dirty="0"/>
          </a:p>
          <a:p>
            <a:pPr marL="109537" indent="0" algn="r" rtl="1">
              <a:buNone/>
            </a:pPr>
            <a:endParaRPr lang="en-US" sz="2800" dirty="0"/>
          </a:p>
          <a:p>
            <a:pPr marL="109537" indent="0" algn="r" rtl="1">
              <a:buNone/>
            </a:pPr>
            <a:endParaRPr lang="en-US" sz="2800" dirty="0"/>
          </a:p>
          <a:p>
            <a:pPr marL="109537" indent="0" algn="r" rtl="1">
              <a:buNone/>
            </a:pPr>
            <a:endParaRPr lang="fa-IR" sz="2800" dirty="0"/>
          </a:p>
          <a:p>
            <a:pPr marL="109537" indent="0" algn="r" rtl="1">
              <a:buNone/>
            </a:pPr>
            <a:endParaRPr lang="fa-IR" sz="2800" dirty="0"/>
          </a:p>
          <a:p>
            <a:pPr marL="109537" indent="0" algn="r" rtl="1">
              <a:buNone/>
            </a:pPr>
            <a:endParaRPr lang="fa-IR" sz="2800" dirty="0"/>
          </a:p>
          <a:p>
            <a:pPr marL="109537" indent="0" algn="r" rtl="1">
              <a:buNone/>
            </a:pP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71736" y="426876"/>
            <a:ext cx="8091264" cy="85725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>
                <a:effectLst/>
              </a:rPr>
              <a:t>essential Handbook for medical students.</a:t>
            </a:r>
            <a:r>
              <a:rPr lang="en-US" b="0" dirty="0"/>
              <a:t> </a:t>
            </a:r>
            <a:r>
              <a:rPr lang="en-US" sz="4400" dirty="0"/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889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234"/>
    </mc:Choice>
    <mc:Fallback xmlns="">
      <p:transition spd="slow" advTm="412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2"/>
          </a:xfrm>
        </p:spPr>
        <p:txBody>
          <a:bodyPr/>
          <a:lstStyle/>
          <a:p>
            <a:pPr algn="r" rtl="1"/>
            <a:endParaRPr lang="en-US" sz="2000" b="1" dirty="0"/>
          </a:p>
          <a:p>
            <a:endParaRPr lang="en-US" sz="2000" b="1" dirty="0"/>
          </a:p>
          <a:p>
            <a:pPr marL="109537" indent="0" algn="r" rtl="1">
              <a:buNone/>
            </a:pPr>
            <a:endParaRPr lang="fa-IR" sz="2800" dirty="0"/>
          </a:p>
          <a:p>
            <a:pPr marL="109537" indent="0" algn="ctr" rtl="1">
              <a:buNone/>
            </a:pPr>
            <a:r>
              <a:rPr lang="ar-SA" sz="4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ترکیب کردن انواع مختلف تقسیم بندی </a:t>
            </a:r>
            <a:r>
              <a:rPr lang="ar-SA" sz="4800" dirty="0">
                <a:latin typeface="Calibri" panose="020F0502020204030204" pitchFamily="34" charset="0"/>
                <a:ea typeface="Calibri" panose="020F0502020204030204" pitchFamily="34" charset="0"/>
              </a:rPr>
              <a:t>در یک کتاب 500 صفحه ای، کاری است که به دقت و برنامه ریزی زیادی نیاز دارد</a:t>
            </a:r>
            <a:endParaRPr lang="en-US" sz="4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09537" indent="0" algn="r" rtl="1">
              <a:buNone/>
            </a:pPr>
            <a:endParaRPr lang="en-US" sz="2800" dirty="0"/>
          </a:p>
          <a:p>
            <a:pPr marL="109537" indent="0" algn="r" rtl="1">
              <a:buNone/>
            </a:pPr>
            <a:endParaRPr lang="en-US" sz="2800" dirty="0"/>
          </a:p>
          <a:p>
            <a:pPr marL="109537" indent="0" algn="r" rtl="1">
              <a:buNone/>
            </a:pPr>
            <a:endParaRPr lang="en-US" sz="2800" dirty="0"/>
          </a:p>
          <a:p>
            <a:pPr marL="109537" indent="0" algn="r" rtl="1">
              <a:buNone/>
            </a:pPr>
            <a:endParaRPr lang="fa-IR" sz="2800" dirty="0"/>
          </a:p>
          <a:p>
            <a:pPr marL="109537" indent="0" algn="r" rtl="1">
              <a:buNone/>
            </a:pPr>
            <a:endParaRPr lang="fa-IR" sz="2800" dirty="0"/>
          </a:p>
          <a:p>
            <a:pPr marL="109537" indent="0" algn="r" rtl="1">
              <a:buNone/>
            </a:pPr>
            <a:endParaRPr lang="fa-IR" sz="2800" dirty="0"/>
          </a:p>
          <a:p>
            <a:pPr marL="109537" indent="0" algn="r" rtl="1">
              <a:buNone/>
            </a:pP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71736" y="426876"/>
            <a:ext cx="8091264" cy="85725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>
                <a:effectLst/>
              </a:rPr>
              <a:t>essential Handbook for medical students.</a:t>
            </a:r>
            <a:r>
              <a:rPr lang="en-US" b="0" dirty="0"/>
              <a:t> </a:t>
            </a:r>
            <a:r>
              <a:rPr lang="en-US" sz="4400" dirty="0"/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538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234"/>
    </mc:Choice>
    <mc:Fallback xmlns="">
      <p:transition spd="slow" advTm="412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2"/>
          </a:xfrm>
        </p:spPr>
        <p:txBody>
          <a:bodyPr/>
          <a:lstStyle/>
          <a:p>
            <a:pPr algn="r" rtl="1"/>
            <a:endParaRPr lang="en-US" sz="2000" b="1" dirty="0"/>
          </a:p>
          <a:p>
            <a:endParaRPr lang="en-US" sz="2000" b="1" dirty="0"/>
          </a:p>
          <a:p>
            <a:pPr marL="109537" indent="0" algn="ctr" rtl="1">
              <a:buNone/>
            </a:pPr>
            <a:r>
              <a:rPr lang="ar-SA" sz="5400" dirty="0">
                <a:latin typeface="Calibri" panose="020F0502020204030204" pitchFamily="34" charset="0"/>
                <a:ea typeface="Calibri" panose="020F0502020204030204" pitchFamily="34" charset="0"/>
              </a:rPr>
              <a:t>تا از </a:t>
            </a:r>
            <a:r>
              <a:rPr lang="ar-SA" sz="5400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پراکندگی و سردرگمی </a:t>
            </a:r>
            <a:r>
              <a:rPr lang="ar-SA" sz="5400" dirty="0">
                <a:latin typeface="Calibri" panose="020F0502020204030204" pitchFamily="34" charset="0"/>
                <a:ea typeface="Calibri" panose="020F0502020204030204" pitchFamily="34" charset="0"/>
              </a:rPr>
              <a:t>خواننده جلوگیری شود.</a:t>
            </a:r>
            <a:endParaRPr lang="en-US" sz="5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09537" indent="0" algn="r" rtl="1">
              <a:buNone/>
            </a:pPr>
            <a:endParaRPr lang="fa-IR" sz="2800" dirty="0"/>
          </a:p>
          <a:p>
            <a:pPr marL="109537" indent="0" algn="r" rtl="1">
              <a:buNone/>
            </a:pPr>
            <a:endParaRPr lang="en-US" sz="2800" dirty="0"/>
          </a:p>
          <a:p>
            <a:pPr marL="109537" indent="0" algn="r" rtl="1">
              <a:buNone/>
            </a:pPr>
            <a:endParaRPr lang="en-US" sz="2800" dirty="0"/>
          </a:p>
          <a:p>
            <a:pPr marL="109537" indent="0" algn="r" rtl="1">
              <a:buNone/>
            </a:pPr>
            <a:endParaRPr lang="en-US" sz="2800" dirty="0"/>
          </a:p>
          <a:p>
            <a:pPr marL="109537" indent="0" algn="r" rtl="1">
              <a:buNone/>
            </a:pPr>
            <a:endParaRPr lang="fa-IR" sz="2800" dirty="0"/>
          </a:p>
          <a:p>
            <a:pPr marL="109537" indent="0" algn="r" rtl="1">
              <a:buNone/>
            </a:pPr>
            <a:endParaRPr lang="fa-IR" sz="2800" dirty="0"/>
          </a:p>
          <a:p>
            <a:pPr marL="109537" indent="0" algn="r" rtl="1">
              <a:buNone/>
            </a:pPr>
            <a:endParaRPr lang="fa-IR" sz="2800" dirty="0"/>
          </a:p>
          <a:p>
            <a:pPr marL="109537" indent="0" algn="r" rtl="1">
              <a:buNone/>
            </a:pP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71736" y="426876"/>
            <a:ext cx="8091264" cy="85725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>
                <a:effectLst/>
              </a:rPr>
              <a:t>essential Handbook for medical students.</a:t>
            </a:r>
            <a:r>
              <a:rPr lang="en-US" b="0" dirty="0"/>
              <a:t> </a:t>
            </a:r>
            <a:r>
              <a:rPr lang="en-US" sz="4400" dirty="0"/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075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234"/>
    </mc:Choice>
    <mc:Fallback xmlns="">
      <p:transition spd="slow" advTm="412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2"/>
          </a:xfrm>
        </p:spPr>
        <p:txBody>
          <a:bodyPr/>
          <a:lstStyle/>
          <a:p>
            <a:pPr algn="r" rtl="1"/>
            <a:endParaRPr lang="en-US" sz="2000" b="1" dirty="0"/>
          </a:p>
          <a:p>
            <a:endParaRPr lang="en-US" sz="2000" b="1" dirty="0"/>
          </a:p>
          <a:p>
            <a:pPr marL="109537" indent="0" algn="ctr" rtl="1">
              <a:buNone/>
            </a:pPr>
            <a:r>
              <a:rPr lang="ar-SA" sz="4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درسنامه لازم است </a:t>
            </a:r>
            <a:endParaRPr lang="fa-IR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09537" indent="0" algn="ctr" rtl="1">
              <a:buNone/>
            </a:pPr>
            <a:r>
              <a:rPr lang="ar-SA" sz="4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480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بسیار هوشمندانه </a:t>
            </a:r>
            <a:r>
              <a:rPr lang="ar-SA" sz="4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نوشته شود </a:t>
            </a:r>
            <a:endParaRPr lang="fa-IR" sz="6600" dirty="0"/>
          </a:p>
          <a:p>
            <a:pPr marL="109537" indent="0" algn="r" rtl="1">
              <a:buNone/>
            </a:pPr>
            <a:endParaRPr lang="en-US" sz="2800" dirty="0"/>
          </a:p>
          <a:p>
            <a:pPr marL="109537" indent="0" algn="r" rtl="1">
              <a:buNone/>
            </a:pPr>
            <a:endParaRPr lang="en-US" sz="2800" dirty="0"/>
          </a:p>
          <a:p>
            <a:pPr marL="109537" indent="0" algn="r" rtl="1">
              <a:buNone/>
            </a:pPr>
            <a:endParaRPr lang="en-US" sz="2800" dirty="0"/>
          </a:p>
          <a:p>
            <a:pPr marL="109537" indent="0" algn="r" rtl="1">
              <a:buNone/>
            </a:pPr>
            <a:endParaRPr lang="fa-IR" sz="2800" dirty="0"/>
          </a:p>
          <a:p>
            <a:pPr marL="109537" indent="0" algn="r" rtl="1">
              <a:buNone/>
            </a:pPr>
            <a:endParaRPr lang="fa-IR" sz="2800" dirty="0"/>
          </a:p>
          <a:p>
            <a:pPr marL="109537" indent="0" algn="r" rtl="1">
              <a:buNone/>
            </a:pPr>
            <a:endParaRPr lang="fa-IR" sz="2800" dirty="0"/>
          </a:p>
          <a:p>
            <a:pPr marL="109537" indent="0" algn="r" rtl="1">
              <a:buNone/>
            </a:pP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71736" y="426876"/>
            <a:ext cx="8091264" cy="85725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>
                <a:effectLst/>
              </a:rPr>
              <a:t>essential Handbook for medical students.</a:t>
            </a:r>
            <a:r>
              <a:rPr lang="en-US" b="0" dirty="0"/>
              <a:t> </a:t>
            </a:r>
            <a:r>
              <a:rPr lang="en-US" sz="4400" dirty="0"/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572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234"/>
    </mc:Choice>
    <mc:Fallback xmlns="">
      <p:transition spd="slow" advTm="412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2"/>
          </a:xfrm>
        </p:spPr>
        <p:txBody>
          <a:bodyPr/>
          <a:lstStyle/>
          <a:p>
            <a:pPr algn="r" rtl="1"/>
            <a:endParaRPr lang="en-US" sz="2000" b="1" dirty="0"/>
          </a:p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2971800" algn="ctr"/>
                <a:tab pos="4574540" algn="l"/>
              </a:tabLst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SA" sz="4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زیرا به دانشجو این امکان را بدهد که یک </a:t>
            </a:r>
            <a:r>
              <a:rPr lang="ar-SA" sz="4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موضوع را از چندین منظر </a:t>
            </a:r>
            <a:endParaRPr lang="fa-IR" sz="4800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SA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(مثلاً از دید </a:t>
            </a:r>
            <a:r>
              <a:rPr lang="ar-SA" sz="40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آناتومی، بیماری شناسی و درمان</a:t>
            </a:r>
            <a:r>
              <a:rPr lang="ar-SA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ar-SA" sz="4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ببیند</a:t>
            </a:r>
            <a:endParaRPr lang="en-US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SA" sz="4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 درک جامعتری پیدا کند.</a:t>
            </a:r>
            <a:endParaRPr lang="en-US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2000" b="1" dirty="0"/>
          </a:p>
          <a:p>
            <a:pPr marL="109537" indent="0" algn="r" rtl="1">
              <a:buNone/>
            </a:pPr>
            <a:endParaRPr lang="fa-IR" sz="2800" dirty="0"/>
          </a:p>
          <a:p>
            <a:pPr marL="109537" indent="0" algn="r" rtl="1">
              <a:buNone/>
            </a:pPr>
            <a:endParaRPr lang="en-US" sz="2800" dirty="0"/>
          </a:p>
          <a:p>
            <a:pPr marL="109537" indent="0" algn="r" rtl="1">
              <a:buNone/>
            </a:pPr>
            <a:endParaRPr lang="en-US" sz="2800" dirty="0"/>
          </a:p>
          <a:p>
            <a:pPr marL="109537" indent="0" algn="r" rtl="1">
              <a:buNone/>
            </a:pPr>
            <a:endParaRPr lang="en-US" sz="2800" dirty="0"/>
          </a:p>
          <a:p>
            <a:pPr marL="109537" indent="0" algn="r" rtl="1">
              <a:buNone/>
            </a:pPr>
            <a:endParaRPr lang="fa-IR" sz="2800" dirty="0"/>
          </a:p>
          <a:p>
            <a:pPr marL="109537" indent="0" algn="r" rtl="1">
              <a:buNone/>
            </a:pPr>
            <a:endParaRPr lang="fa-IR" sz="2800" dirty="0"/>
          </a:p>
          <a:p>
            <a:pPr marL="109537" indent="0" algn="r" rtl="1">
              <a:buNone/>
            </a:pPr>
            <a:endParaRPr lang="fa-IR" sz="2800" dirty="0"/>
          </a:p>
          <a:p>
            <a:pPr marL="109537" indent="0" algn="r" rtl="1">
              <a:buNone/>
            </a:pP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71736" y="426876"/>
            <a:ext cx="8091264" cy="85725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>
                <a:effectLst/>
              </a:rPr>
              <a:t>essential Handbook for medical students.</a:t>
            </a:r>
            <a:r>
              <a:rPr lang="en-US" b="0" dirty="0"/>
              <a:t> </a:t>
            </a:r>
            <a:r>
              <a:rPr lang="en-US" sz="4400" dirty="0"/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451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234"/>
    </mc:Choice>
    <mc:Fallback xmlns="">
      <p:transition spd="slow" advTm="412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2"/>
          </a:xfrm>
        </p:spPr>
        <p:txBody>
          <a:bodyPr/>
          <a:lstStyle/>
          <a:p>
            <a:pPr algn="r" rtl="1"/>
            <a:endParaRPr lang="en-US" sz="2000" b="1" dirty="0"/>
          </a:p>
          <a:p>
            <a:endParaRPr lang="en-US" sz="2000" b="1" dirty="0"/>
          </a:p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SA" sz="5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این مجموعه یک </a:t>
            </a:r>
            <a:r>
              <a:rPr lang="ar-SA" sz="540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ساختار پیشنهادی برای این درسنامه </a:t>
            </a:r>
            <a:r>
              <a:rPr lang="ar-SA" sz="5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است</a:t>
            </a:r>
            <a:endParaRPr lang="en-US" sz="5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SA" sz="5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که این انواع تقسیم بندی را درهم می آمیزد.</a:t>
            </a:r>
            <a:endParaRPr lang="en-US" sz="5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09537" indent="0" algn="r" rtl="1">
              <a:buNone/>
            </a:pPr>
            <a:endParaRPr lang="fa-IR" sz="2800" dirty="0"/>
          </a:p>
          <a:p>
            <a:pPr marL="109537" indent="0" algn="r" rtl="1">
              <a:buNone/>
            </a:pPr>
            <a:endParaRPr lang="en-US" sz="2800" dirty="0"/>
          </a:p>
          <a:p>
            <a:pPr marL="109537" indent="0" algn="r" rtl="1">
              <a:buNone/>
            </a:pPr>
            <a:endParaRPr lang="en-US" sz="2800" dirty="0"/>
          </a:p>
          <a:p>
            <a:pPr marL="109537" indent="0" algn="r" rtl="1">
              <a:buNone/>
            </a:pPr>
            <a:endParaRPr lang="en-US" sz="2800" dirty="0"/>
          </a:p>
          <a:p>
            <a:pPr marL="109537" indent="0" algn="r" rtl="1">
              <a:buNone/>
            </a:pPr>
            <a:endParaRPr lang="fa-IR" sz="2800" dirty="0"/>
          </a:p>
          <a:p>
            <a:pPr marL="109537" indent="0" algn="r" rtl="1">
              <a:buNone/>
            </a:pPr>
            <a:endParaRPr lang="fa-IR" sz="2800" dirty="0"/>
          </a:p>
          <a:p>
            <a:pPr marL="109537" indent="0" algn="r" rtl="1">
              <a:buNone/>
            </a:pPr>
            <a:endParaRPr lang="fa-IR" sz="2800" dirty="0"/>
          </a:p>
          <a:p>
            <a:pPr marL="109537" indent="0" algn="r" rtl="1">
              <a:buNone/>
            </a:pP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71736" y="426876"/>
            <a:ext cx="8091264" cy="85725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>
                <a:effectLst/>
              </a:rPr>
              <a:t>essential Handbook for medical students.</a:t>
            </a:r>
            <a:r>
              <a:rPr lang="en-US" b="0" dirty="0"/>
              <a:t> </a:t>
            </a:r>
            <a:r>
              <a:rPr lang="en-US" sz="4400" dirty="0"/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414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234"/>
    </mc:Choice>
    <mc:Fallback xmlns="">
      <p:transition spd="slow" advTm="412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56492</TotalTime>
  <Words>10854</Words>
  <Application>Microsoft Office PowerPoint</Application>
  <PresentationFormat>On-screen Show (4:3)</PresentationFormat>
  <Paragraphs>1489</Paragraphs>
  <Slides>41</Slides>
  <Notes>38</Notes>
  <HiddenSlides>0</HiddenSlides>
  <MMClips>39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0" baseType="lpstr">
      <vt:lpstr>Arial</vt:lpstr>
      <vt:lpstr>Book Antiqua</vt:lpstr>
      <vt:lpstr>Calibri</vt:lpstr>
      <vt:lpstr>Lucida Sans Unicode</vt:lpstr>
      <vt:lpstr>Times New Roman</vt:lpstr>
      <vt:lpstr>Verdana</vt:lpstr>
      <vt:lpstr>Wingdings 2</vt:lpstr>
      <vt:lpstr>Wingdings 3</vt:lpstr>
      <vt:lpstr>Concourse</vt:lpstr>
      <vt:lpstr>PowerPoint Presentation</vt:lpstr>
      <vt:lpstr>\</vt:lpstr>
      <vt:lpstr>PowerPoint Presentation</vt:lpstr>
      <vt:lpstr>  درسنامه بسیار ارزشمند و ضروری برای دانشجویان پزشکی   A very valuable and essential Handbook for medical students.</vt:lpstr>
      <vt:lpstr>essential Handbook for medical students.  </vt:lpstr>
      <vt:lpstr>essential Handbook for medical students.  </vt:lpstr>
      <vt:lpstr>essential Handbook for medical students.  </vt:lpstr>
      <vt:lpstr>essential Handbook for medical students.  </vt:lpstr>
      <vt:lpstr>essential Handbook for medical students.  </vt:lpstr>
      <vt:lpstr>essential Handbook for medical students.  </vt:lpstr>
      <vt:lpstr>essential Handbook for medical students.  </vt:lpstr>
      <vt:lpstr>essential Handbook for medical students.  </vt:lpstr>
      <vt:lpstr>essential Handbook for medical students.  </vt:lpstr>
      <vt:lpstr>essential Handbook for medical students.  </vt:lpstr>
      <vt:lpstr>essential Handbook for medical students.  </vt:lpstr>
      <vt:lpstr>essential Handbook for medical students.  </vt:lpstr>
      <vt:lpstr>essential Handbook for medical students.  </vt:lpstr>
      <vt:lpstr>essential Handbook for medical students.  </vt:lpstr>
      <vt:lpstr>essential Handbook for medical students.  </vt:lpstr>
      <vt:lpstr>essential Handbook for medical students.  </vt:lpstr>
      <vt:lpstr>essential Handbook for medical students.  </vt:lpstr>
      <vt:lpstr>essential Handbook for medical students.  </vt:lpstr>
      <vt:lpstr>essential Handbook for medical students.  </vt:lpstr>
      <vt:lpstr>essential Handbook for medical students.  </vt:lpstr>
      <vt:lpstr>essential Handbook for medical students.  </vt:lpstr>
      <vt:lpstr>essential Handbook for medical students.  </vt:lpstr>
      <vt:lpstr>essential Handbook for medical students.  </vt:lpstr>
      <vt:lpstr>essential Handbook for medical students.  </vt:lpstr>
      <vt:lpstr>essential Handbook for medical students.  </vt:lpstr>
      <vt:lpstr>essential Handbook for medical students.  </vt:lpstr>
      <vt:lpstr>essential Handbook for medical students.  </vt:lpstr>
      <vt:lpstr>essential Handbook for medical students.  </vt:lpstr>
      <vt:lpstr>essential Handbook for medical students.  </vt:lpstr>
      <vt:lpstr>essential Handbook for medical students.  </vt:lpstr>
      <vt:lpstr>essential Handbook for medical students.  </vt:lpstr>
      <vt:lpstr>essential Handbook for medical students.  </vt:lpstr>
      <vt:lpstr>essential Handbook for medical students.  </vt:lpstr>
      <vt:lpstr>essential Handbook for medical students.  </vt:lpstr>
      <vt:lpstr>essential Handbook for medical students.  </vt:lpstr>
      <vt:lpstr>essential Handbook for medical students.  </vt:lpstr>
      <vt:lpstr>essential Handbook for medical students.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Questions To be Answered by HTA</dc:title>
  <dc:creator>SONY</dc:creator>
  <cp:lastModifiedBy>Abolfazl</cp:lastModifiedBy>
  <cp:revision>520</cp:revision>
  <dcterms:created xsi:type="dcterms:W3CDTF">2006-08-16T00:00:00Z</dcterms:created>
  <dcterms:modified xsi:type="dcterms:W3CDTF">2025-09-03T01:43:29Z</dcterms:modified>
</cp:coreProperties>
</file>