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340" r:id="rId3"/>
    <p:sldId id="362" r:id="rId4"/>
    <p:sldId id="409" r:id="rId5"/>
    <p:sldId id="341" r:id="rId6"/>
    <p:sldId id="364" r:id="rId7"/>
    <p:sldId id="410" r:id="rId8"/>
    <p:sldId id="408" r:id="rId9"/>
    <p:sldId id="368" r:id="rId10"/>
    <p:sldId id="371" r:id="rId11"/>
    <p:sldId id="370" r:id="rId12"/>
    <p:sldId id="372" r:id="rId13"/>
    <p:sldId id="373" r:id="rId14"/>
    <p:sldId id="374" r:id="rId15"/>
    <p:sldId id="375" r:id="rId16"/>
    <p:sldId id="376" r:id="rId17"/>
    <p:sldId id="377" r:id="rId18"/>
    <p:sldId id="411" r:id="rId19"/>
    <p:sldId id="382" r:id="rId20"/>
    <p:sldId id="384" r:id="rId21"/>
    <p:sldId id="385" r:id="rId22"/>
    <p:sldId id="386" r:id="rId23"/>
    <p:sldId id="378" r:id="rId24"/>
    <p:sldId id="412" r:id="rId25"/>
    <p:sldId id="387" r:id="rId26"/>
    <p:sldId id="388" r:id="rId27"/>
    <p:sldId id="389" r:id="rId28"/>
    <p:sldId id="390" r:id="rId29"/>
    <p:sldId id="392" r:id="rId30"/>
    <p:sldId id="393" r:id="rId31"/>
    <p:sldId id="391" r:id="rId32"/>
    <p:sldId id="394" r:id="rId33"/>
    <p:sldId id="379" r:id="rId34"/>
    <p:sldId id="413" r:id="rId35"/>
    <p:sldId id="395" r:id="rId36"/>
    <p:sldId id="396" r:id="rId37"/>
    <p:sldId id="397" r:id="rId38"/>
    <p:sldId id="398" r:id="rId39"/>
    <p:sldId id="399" r:id="rId40"/>
    <p:sldId id="380" r:id="rId41"/>
    <p:sldId id="414" r:id="rId42"/>
    <p:sldId id="400" r:id="rId43"/>
    <p:sldId id="401" r:id="rId44"/>
    <p:sldId id="402" r:id="rId45"/>
    <p:sldId id="403" r:id="rId46"/>
    <p:sldId id="404" r:id="rId47"/>
    <p:sldId id="381" r:id="rId48"/>
    <p:sldId id="405" r:id="rId49"/>
    <p:sldId id="406" r:id="rId50"/>
    <p:sldId id="268" r:id="rId51"/>
  </p:sldIdLst>
  <p:sldSz cx="18288000" cy="10287000"/>
  <p:notesSz cx="6858000" cy="9144000"/>
  <p:embeddedFontLst>
    <p:embeddedFont>
      <p:font typeface="Fredoka" panose="020B0604020202020204" charset="0"/>
      <p:regular r:id="rId52"/>
    </p:embeddedFont>
    <p:embeddedFont>
      <p:font typeface="Trebuchet MS" panose="020B0603020202020204" pitchFamily="34" charset="0"/>
      <p:regular r:id="rId53"/>
      <p:bold r:id="rId54"/>
      <p:italic r:id="rId55"/>
      <p:boldItalic r:id="rId56"/>
    </p:embeddedFont>
    <p:embeddedFont>
      <p:font typeface="Nunito Bold" panose="020B0604020202020204" charset="0"/>
      <p:regular r:id="rId57"/>
    </p:embeddedFont>
    <p:embeddedFont>
      <p:font typeface="Calibri" panose="020F0502020204030204" pitchFamily="34" charset="0"/>
      <p:regular r:id="rId58"/>
      <p:bold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92" autoAdjust="0"/>
    <p:restoredTop sz="94622" autoAdjust="0"/>
  </p:normalViewPr>
  <p:slideViewPr>
    <p:cSldViewPr>
      <p:cViewPr varScale="1">
        <p:scale>
          <a:sx n="46" d="100"/>
          <a:sy n="46" d="100"/>
        </p:scale>
        <p:origin x="81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2026/01/13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2026/01/13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emf"/><Relationship Id="rId5" Type="http://schemas.openxmlformats.org/officeDocument/2006/relationships/image" Target="../media/image6.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emf"/><Relationship Id="rId5" Type="http://schemas.openxmlformats.org/officeDocument/2006/relationships/image" Target="../media/image6.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0.emf"/><Relationship Id="rId5" Type="http://schemas.openxmlformats.org/officeDocument/2006/relationships/image" Target="../media/image6.sv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1.emf"/><Relationship Id="rId5" Type="http://schemas.openxmlformats.org/officeDocument/2006/relationships/image" Target="../media/image6.sv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image" Target="../media/image6.sv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4.em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emf"/><Relationship Id="rId5" Type="http://schemas.openxmlformats.org/officeDocument/2006/relationships/image" Target="../media/image6.sv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6.em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5.emf"/><Relationship Id="rId5" Type="http://schemas.openxmlformats.org/officeDocument/2006/relationships/image" Target="../media/image6.sv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image" Target="../media/image6.sv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576611" y="8353252"/>
            <a:ext cx="19974273" cy="1420979"/>
            <a:chOff x="0" y="0"/>
            <a:chExt cx="5260714" cy="374250"/>
          </a:xfrm>
        </p:grpSpPr>
        <p:sp>
          <p:nvSpPr>
            <p:cNvPr id="6" name="Freeform 6"/>
            <p:cNvSpPr/>
            <p:nvPr/>
          </p:nvSpPr>
          <p:spPr>
            <a:xfrm>
              <a:off x="0" y="0"/>
              <a:ext cx="5260714" cy="374250"/>
            </a:xfrm>
            <a:custGeom>
              <a:avLst/>
              <a:gdLst/>
              <a:ahLst/>
              <a:cxnLst/>
              <a:rect l="l" t="t" r="r" b="b"/>
              <a:pathLst>
                <a:path w="5260714" h="374250">
                  <a:moveTo>
                    <a:pt x="0" y="0"/>
                  </a:moveTo>
                  <a:lnTo>
                    <a:pt x="5260714" y="0"/>
                  </a:lnTo>
                  <a:lnTo>
                    <a:pt x="5260714" y="374250"/>
                  </a:lnTo>
                  <a:lnTo>
                    <a:pt x="0" y="374250"/>
                  </a:lnTo>
                  <a:close/>
                </a:path>
              </a:pathLst>
            </a:custGeom>
            <a:solidFill>
              <a:srgbClr val="F1F2F2"/>
            </a:solidFill>
          </p:spPr>
        </p:sp>
        <p:sp>
          <p:nvSpPr>
            <p:cNvPr id="7" name="TextBox 7"/>
            <p:cNvSpPr txBox="1"/>
            <p:nvPr/>
          </p:nvSpPr>
          <p:spPr>
            <a:xfrm>
              <a:off x="0" y="-38100"/>
              <a:ext cx="5260714" cy="412350"/>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2148600" y="1630765"/>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12399945" y="6010601"/>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TextBox 10"/>
          <p:cNvSpPr txBox="1"/>
          <p:nvPr/>
        </p:nvSpPr>
        <p:spPr>
          <a:xfrm>
            <a:off x="1668631" y="2393578"/>
            <a:ext cx="14950738" cy="1661993"/>
          </a:xfrm>
          <a:prstGeom prst="rect">
            <a:avLst/>
          </a:prstGeom>
        </p:spPr>
        <p:txBody>
          <a:bodyPr lIns="0" tIns="0" rIns="0" bIns="0" rtlCol="0" anchor="t">
            <a:spAutoFit/>
          </a:bodyPr>
          <a:lstStyle/>
          <a:p>
            <a:pPr algn="ctr"/>
            <a:r>
              <a:rPr lang="en-US" sz="5400" dirty="0">
                <a:solidFill>
                  <a:srgbClr val="000000"/>
                </a:solidFill>
                <a:latin typeface="Fredoka"/>
                <a:ea typeface="Fredoka"/>
                <a:cs typeface="Fredoka"/>
                <a:sym typeface="Fredoka"/>
              </a:rPr>
              <a:t>Cartilage tympanoplasty methods: Proposal of a classification</a:t>
            </a:r>
          </a:p>
        </p:txBody>
      </p:sp>
      <p:sp>
        <p:nvSpPr>
          <p:cNvPr id="11" name="TextBox 11"/>
          <p:cNvSpPr txBox="1"/>
          <p:nvPr/>
        </p:nvSpPr>
        <p:spPr>
          <a:xfrm>
            <a:off x="4033838" y="6145995"/>
            <a:ext cx="9907094" cy="692626"/>
          </a:xfrm>
          <a:prstGeom prst="rect">
            <a:avLst/>
          </a:prstGeom>
        </p:spPr>
        <p:txBody>
          <a:bodyPr lIns="0" tIns="0" rIns="0" bIns="0" rtlCol="0" anchor="t">
            <a:spAutoFit/>
          </a:bodyPr>
          <a:lstStyle/>
          <a:p>
            <a:pPr algn="ctr">
              <a:lnSpc>
                <a:spcPts val="5604"/>
              </a:lnSpc>
            </a:pPr>
            <a:r>
              <a:rPr lang="en-US" sz="4002" b="1" dirty="0">
                <a:solidFill>
                  <a:srgbClr val="000000"/>
                </a:solidFill>
                <a:latin typeface="Nunito Bold"/>
                <a:ea typeface="Nunito Bold"/>
                <a:cs typeface="Nunito Bold"/>
                <a:sym typeface="Nunito Bold"/>
              </a:rPr>
              <a:t>Presentation by…</a:t>
            </a:r>
          </a:p>
        </p:txBody>
      </p:sp>
      <p:sp>
        <p:nvSpPr>
          <p:cNvPr id="14" name="Freeform 14"/>
          <p:cNvSpPr/>
          <p:nvPr/>
        </p:nvSpPr>
        <p:spPr>
          <a:xfrm>
            <a:off x="1721691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3. Tympanoplasty with broad cartilage palisades</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87545" y="2429075"/>
            <a:ext cx="15805056" cy="1604735"/>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In the Heermann technique six to eight palisades are needed to close the total perforation.</a:t>
            </a:r>
          </a:p>
          <a:p>
            <a:pPr marL="342900" indent="-342900">
              <a:lnSpc>
                <a:spcPct val="150000"/>
              </a:lnSpc>
              <a:buFont typeface="Arial" panose="020B0604020202020204" pitchFamily="34" charset="0"/>
              <a:buChar char="•"/>
            </a:pPr>
            <a:r>
              <a:rPr lang="en-US" sz="2400" dirty="0"/>
              <a:t> </a:t>
            </a:r>
            <a:r>
              <a:rPr lang="en-US" sz="2400" dirty="0">
                <a:solidFill>
                  <a:schemeClr val="accent2">
                    <a:lumMod val="75000"/>
                  </a:schemeClr>
                </a:solidFill>
              </a:rPr>
              <a:t>Using 4- to 5-mm broad palisades</a:t>
            </a:r>
            <a:r>
              <a:rPr lang="en-US" sz="2400" dirty="0"/>
              <a:t> , only </a:t>
            </a:r>
            <a:r>
              <a:rPr lang="en-US" sz="2400" dirty="0">
                <a:solidFill>
                  <a:schemeClr val="accent2">
                    <a:lumMod val="75000"/>
                  </a:schemeClr>
                </a:solidFill>
              </a:rPr>
              <a:t>two or three palisades </a:t>
            </a:r>
            <a:r>
              <a:rPr lang="en-US" sz="2400" dirty="0"/>
              <a:t>are needed to cover a total perforation.</a:t>
            </a:r>
          </a:p>
          <a:p>
            <a:pPr marL="342900" indent="-342900">
              <a:lnSpc>
                <a:spcPct val="150000"/>
              </a:lnSpc>
              <a:buFont typeface="Arial" panose="020B0604020202020204" pitchFamily="34" charset="0"/>
              <a:buChar char="•"/>
            </a:pPr>
            <a:r>
              <a:rPr lang="en-US" sz="2400" dirty="0"/>
              <a:t>The palisades are placed as </a:t>
            </a:r>
            <a:r>
              <a:rPr lang="en-US" sz="2400" dirty="0">
                <a:solidFill>
                  <a:schemeClr val="accent2">
                    <a:lumMod val="75000"/>
                  </a:schemeClr>
                </a:solidFill>
              </a:rPr>
              <a:t>underlay grafts</a:t>
            </a:r>
            <a:r>
              <a:rPr lang="en-US" sz="2400" dirty="0"/>
              <a: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pic>
        <p:nvPicPr>
          <p:cNvPr id="19" name="Picture 18">
            <a:extLst>
              <a:ext uri="{FF2B5EF4-FFF2-40B4-BE49-F238E27FC236}">
                <a16:creationId xmlns:a16="http://schemas.microsoft.com/office/drawing/2014/main" id="{398374F5-733A-532E-0EC5-AF4706D36CB6}"/>
              </a:ext>
            </a:extLst>
          </p:cNvPr>
          <p:cNvPicPr>
            <a:picLocks noChangeAspect="1"/>
          </p:cNvPicPr>
          <p:nvPr/>
        </p:nvPicPr>
        <p:blipFill>
          <a:blip r:embed="rId8"/>
          <a:stretch>
            <a:fillRect/>
          </a:stretch>
        </p:blipFill>
        <p:spPr>
          <a:xfrm>
            <a:off x="12801600" y="3708909"/>
            <a:ext cx="4457700" cy="4323685"/>
          </a:xfrm>
          <a:prstGeom prst="rect">
            <a:avLst/>
          </a:prstGeom>
        </p:spPr>
      </p:pic>
      <p:sp>
        <p:nvSpPr>
          <p:cNvPr id="21" name="TextBox 20">
            <a:extLst>
              <a:ext uri="{FF2B5EF4-FFF2-40B4-BE49-F238E27FC236}">
                <a16:creationId xmlns:a16="http://schemas.microsoft.com/office/drawing/2014/main" id="{44F348C6-D693-A39A-53EA-AC2475DE6E72}"/>
              </a:ext>
            </a:extLst>
          </p:cNvPr>
          <p:cNvSpPr txBox="1"/>
          <p:nvPr/>
        </p:nvSpPr>
        <p:spPr>
          <a:xfrm>
            <a:off x="1295400" y="6798501"/>
            <a:ext cx="10544694" cy="646331"/>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5 </a:t>
            </a:r>
          </a:p>
          <a:p>
            <a:r>
              <a:rPr lang="en-US" sz="1800" b="0" i="0" u="none" strike="noStrike" baseline="0" dirty="0">
                <a:solidFill>
                  <a:srgbClr val="221F1F"/>
                </a:solidFill>
                <a:latin typeface="Times New Roman" panose="02020603050405020304" pitchFamily="18" charset="0"/>
              </a:rPr>
              <a:t>Two broad and a small short palisade cover as underlay grafts the total perforation. </a:t>
            </a:r>
            <a:endParaRPr lang="en-US" dirty="0"/>
          </a:p>
        </p:txBody>
      </p:sp>
    </p:spTree>
    <p:extLst>
      <p:ext uri="{BB962C8B-B14F-4D97-AF65-F5344CB8AC3E}">
        <p14:creationId xmlns:p14="http://schemas.microsoft.com/office/powerpoint/2010/main" val="93103306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4. Cartilage stripes in underlay tympanoplasty techniques</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87545" y="2429075"/>
            <a:ext cx="15805056" cy="3164841"/>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800" dirty="0"/>
              <a:t>While the cartilage palisades are cut in a rectangular manner , the cartilage stripes are cut in an </a:t>
            </a:r>
            <a:r>
              <a:rPr lang="en-US" sz="2800" dirty="0">
                <a:solidFill>
                  <a:schemeClr val="accent2">
                    <a:lumMod val="75000"/>
                  </a:schemeClr>
                </a:solidFill>
              </a:rPr>
              <a:t>oblique manner</a:t>
            </a:r>
            <a:r>
              <a:rPr lang="en-US" sz="2800" dirty="0"/>
              <a:t>.</a:t>
            </a:r>
          </a:p>
          <a:p>
            <a:pPr marL="342900" indent="-342900">
              <a:lnSpc>
                <a:spcPct val="150000"/>
              </a:lnSpc>
              <a:buFont typeface="Arial" panose="020B0604020202020204" pitchFamily="34" charset="0"/>
              <a:buChar char="•"/>
            </a:pPr>
            <a:r>
              <a:rPr lang="en-US" sz="2800" dirty="0"/>
              <a:t> The cartilage palisades are placed close to each other with a small distance , and the cartilage stripes are placed </a:t>
            </a:r>
            <a:r>
              <a:rPr lang="en-US" sz="2800" dirty="0">
                <a:solidFill>
                  <a:schemeClr val="accent2">
                    <a:lumMod val="75000"/>
                  </a:schemeClr>
                </a:solidFill>
              </a:rPr>
              <a:t>like roof tiles </a:t>
            </a:r>
            <a:r>
              <a:rPr lang="en-US" sz="2800" dirty="0"/>
              <a:t>.</a:t>
            </a:r>
          </a:p>
          <a:p>
            <a:pPr marL="342900" indent="-342900">
              <a:lnSpc>
                <a:spcPct val="150000"/>
              </a:lnSpc>
              <a:buFont typeface="Arial" panose="020B0604020202020204" pitchFamily="34" charset="0"/>
              <a:buChar char="•"/>
            </a:pPr>
            <a:r>
              <a:rPr lang="en-US" sz="2800" dirty="0"/>
              <a:t> The edge of the next stripe is placed </a:t>
            </a:r>
            <a:r>
              <a:rPr lang="en-US" sz="2800" dirty="0">
                <a:solidFill>
                  <a:schemeClr val="accent2">
                    <a:lumMod val="75000"/>
                  </a:schemeClr>
                </a:solidFill>
              </a:rPr>
              <a:t>onto (or under) the edge of the previous stripe</a:t>
            </a:r>
            <a:r>
              <a:rPr lang="en-US" sz="2800" dirty="0"/>
              <a: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137063432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pic>
        <p:nvPicPr>
          <p:cNvPr id="19" name="Picture 18">
            <a:extLst>
              <a:ext uri="{FF2B5EF4-FFF2-40B4-BE49-F238E27FC236}">
                <a16:creationId xmlns:a16="http://schemas.microsoft.com/office/drawing/2014/main" id="{3EF041E7-FDAB-5A83-47DA-B702AEEAF494}"/>
              </a:ext>
            </a:extLst>
          </p:cNvPr>
          <p:cNvPicPr>
            <a:picLocks noChangeAspect="1"/>
          </p:cNvPicPr>
          <p:nvPr/>
        </p:nvPicPr>
        <p:blipFill>
          <a:blip r:embed="rId6"/>
          <a:stretch>
            <a:fillRect/>
          </a:stretch>
        </p:blipFill>
        <p:spPr>
          <a:xfrm>
            <a:off x="152400" y="160652"/>
            <a:ext cx="10543630" cy="8640448"/>
          </a:xfrm>
          <a:prstGeom prst="rect">
            <a:avLst/>
          </a:prstGeom>
        </p:spPr>
      </p:pic>
      <p:pic>
        <p:nvPicPr>
          <p:cNvPr id="21" name="Picture 20">
            <a:extLst>
              <a:ext uri="{FF2B5EF4-FFF2-40B4-BE49-F238E27FC236}">
                <a16:creationId xmlns:a16="http://schemas.microsoft.com/office/drawing/2014/main" id="{47DCADB6-63F9-0FCF-6C88-65280CB29976}"/>
              </a:ext>
            </a:extLst>
          </p:cNvPr>
          <p:cNvPicPr>
            <a:picLocks noChangeAspect="1"/>
          </p:cNvPicPr>
          <p:nvPr/>
        </p:nvPicPr>
        <p:blipFill>
          <a:blip r:embed="rId7"/>
          <a:stretch>
            <a:fillRect/>
          </a:stretch>
        </p:blipFill>
        <p:spPr>
          <a:xfrm>
            <a:off x="11125200" y="2705100"/>
            <a:ext cx="6031671" cy="3322041"/>
          </a:xfrm>
          <a:prstGeom prst="rect">
            <a:avLst/>
          </a:prstGeom>
        </p:spPr>
      </p:pic>
    </p:spTree>
    <p:extLst>
      <p:ext uri="{BB962C8B-B14F-4D97-AF65-F5344CB8AC3E}">
        <p14:creationId xmlns:p14="http://schemas.microsoft.com/office/powerpoint/2010/main" val="381872762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5. Cartilage stripes in on-lay tympanoplasty techniques</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371600" y="4084014"/>
            <a:ext cx="15805056" cy="1225848"/>
          </a:xfrm>
          <a:prstGeom prst="rect">
            <a:avLst/>
          </a:prstGeom>
        </p:spPr>
        <p:txBody>
          <a:bodyPr wrap="square" lIns="0" tIns="0" rIns="0" bIns="0" rtlCol="0" anchor="t">
            <a:spAutoFit/>
          </a:bodyPr>
          <a:lstStyle/>
          <a:p>
            <a:pPr marL="457200" indent="-457200">
              <a:lnSpc>
                <a:spcPct val="150000"/>
              </a:lnSpc>
              <a:buFont typeface="Arial" panose="020B0604020202020204" pitchFamily="34" charset="0"/>
              <a:buChar char="•"/>
            </a:pPr>
            <a:r>
              <a:rPr lang="en-US" sz="2800" dirty="0"/>
              <a:t>First the anterior stripe is placed onto the denuded lamina propria then the edges of the following stripes are placed onto the previous stripes, like the tiles of a roof.</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23506477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4">
            <a:extLst>
              <a:ext uri="{FF2B5EF4-FFF2-40B4-BE49-F238E27FC236}">
                <a16:creationId xmlns:a16="http://schemas.microsoft.com/office/drawing/2014/main" id="{3A92D4CE-CD15-59BD-78A9-86A59AF7C352}"/>
              </a:ext>
            </a:extLst>
          </p:cNvPr>
          <p:cNvSpPr txBox="1"/>
          <p:nvPr/>
        </p:nvSpPr>
        <p:spPr>
          <a:xfrm>
            <a:off x="361476" y="3937608"/>
            <a:ext cx="8477724" cy="1631216"/>
          </a:xfrm>
          <a:prstGeom prst="rect">
            <a:avLst/>
          </a:prstGeom>
          <a:noFill/>
        </p:spPr>
        <p:txBody>
          <a:bodyPr wrap="square">
            <a:spAutoFit/>
          </a:bodyPr>
          <a:lstStyle/>
          <a:p>
            <a:r>
              <a:rPr lang="en-US" sz="2000" b="1" i="0" u="none" strike="noStrike" baseline="0" dirty="0">
                <a:solidFill>
                  <a:srgbClr val="221F1F"/>
                </a:solidFill>
                <a:latin typeface="Trebuchet MS" panose="020B0603020202020204" pitchFamily="34" charset="0"/>
              </a:rPr>
              <a:t>Figure 8 </a:t>
            </a:r>
          </a:p>
          <a:p>
            <a:r>
              <a:rPr lang="en-US" sz="2000" b="0" i="0" u="none" strike="noStrike" baseline="0" dirty="0">
                <a:solidFill>
                  <a:srgbClr val="221F1F"/>
                </a:solidFill>
                <a:latin typeface="Times New Roman" panose="02020603050405020304" pitchFamily="18" charset="0"/>
              </a:rPr>
              <a:t>On-lay cartilage stripe tympanoplasty in a total perforation. </a:t>
            </a:r>
          </a:p>
          <a:p>
            <a:r>
              <a:rPr lang="en-US" sz="2000" b="0" i="0" u="none" strike="noStrike" baseline="0" dirty="0">
                <a:solidFill>
                  <a:srgbClr val="221F1F"/>
                </a:solidFill>
                <a:latin typeface="Times New Roman" panose="02020603050405020304" pitchFamily="18" charset="0"/>
              </a:rPr>
              <a:t>The epithelial flaps are elevated and the edges of the total perforation cleansed.</a:t>
            </a:r>
          </a:p>
          <a:p>
            <a:r>
              <a:rPr lang="en-US" sz="2000" b="0" i="0" u="none" strike="noStrike" baseline="0" dirty="0">
                <a:solidFill>
                  <a:srgbClr val="221F1F"/>
                </a:solidFill>
                <a:latin typeface="Times New Roman" panose="02020603050405020304" pitchFamily="18" charset="0"/>
              </a:rPr>
              <a:t>The cartilage stripes are placed onto the denuded lamina propria and onto the edge of the previous stripe. </a:t>
            </a:r>
            <a:endParaRPr lang="en-US" sz="2000" dirty="0"/>
          </a:p>
        </p:txBody>
      </p:sp>
      <p:pic>
        <p:nvPicPr>
          <p:cNvPr id="7" name="Picture 6">
            <a:extLst>
              <a:ext uri="{FF2B5EF4-FFF2-40B4-BE49-F238E27FC236}">
                <a16:creationId xmlns:a16="http://schemas.microsoft.com/office/drawing/2014/main" id="{677C201D-B06D-A5B7-F3BF-DB0D55A1709D}"/>
              </a:ext>
            </a:extLst>
          </p:cNvPr>
          <p:cNvPicPr>
            <a:picLocks noChangeAspect="1"/>
          </p:cNvPicPr>
          <p:nvPr/>
        </p:nvPicPr>
        <p:blipFill>
          <a:blip r:embed="rId6"/>
          <a:stretch>
            <a:fillRect/>
          </a:stretch>
        </p:blipFill>
        <p:spPr>
          <a:xfrm>
            <a:off x="8915400" y="1325542"/>
            <a:ext cx="8284092" cy="6855347"/>
          </a:xfrm>
          <a:prstGeom prst="rect">
            <a:avLst/>
          </a:prstGeom>
        </p:spPr>
      </p:pic>
    </p:spTree>
    <p:extLst>
      <p:ext uri="{BB962C8B-B14F-4D97-AF65-F5344CB8AC3E}">
        <p14:creationId xmlns:p14="http://schemas.microsoft.com/office/powerpoint/2010/main" val="42784054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6. Underlay cartilage slice mosaic tympanoplasty</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371600" y="2917433"/>
            <a:ext cx="15805056" cy="4457502"/>
          </a:xfrm>
          <a:prstGeom prst="rect">
            <a:avLst/>
          </a:prstGeom>
        </p:spPr>
        <p:txBody>
          <a:bodyPr wrap="square" lIns="0" tIns="0" rIns="0" bIns="0" rtlCol="0" anchor="t">
            <a:spAutoFit/>
          </a:bodyPr>
          <a:lstStyle/>
          <a:p>
            <a:pPr marL="457200" indent="-457200">
              <a:lnSpc>
                <a:spcPct val="150000"/>
              </a:lnSpc>
              <a:buFont typeface="Arial" panose="020B0604020202020204" pitchFamily="34" charset="0"/>
              <a:buChar char="•"/>
            </a:pPr>
            <a:r>
              <a:rPr lang="en-US" sz="2800" dirty="0"/>
              <a:t> The full- thickness slices (or pieces) of cartilage, covered </a:t>
            </a:r>
            <a:r>
              <a:rPr lang="en-US" sz="2800" dirty="0">
                <a:solidFill>
                  <a:schemeClr val="accent2">
                    <a:lumMod val="75000"/>
                  </a:schemeClr>
                </a:solidFill>
              </a:rPr>
              <a:t>on the ear canal side by the perichondrium</a:t>
            </a:r>
            <a:r>
              <a:rPr lang="en-US" sz="2800" dirty="0"/>
              <a:t>, are pieced together, </a:t>
            </a:r>
            <a:r>
              <a:rPr lang="en-US" sz="2800" dirty="0">
                <a:solidFill>
                  <a:schemeClr val="accent2">
                    <a:lumMod val="75000"/>
                  </a:schemeClr>
                </a:solidFill>
              </a:rPr>
              <a:t>like the pieces of a jigsaw puzzle </a:t>
            </a:r>
            <a:r>
              <a:rPr lang="en-US" sz="2800" dirty="0"/>
              <a:t>to reconstruct a total perforation.</a:t>
            </a:r>
          </a:p>
          <a:p>
            <a:pPr marL="457200" indent="-457200">
              <a:lnSpc>
                <a:spcPct val="150000"/>
              </a:lnSpc>
              <a:buFont typeface="Arial" panose="020B0604020202020204" pitchFamily="34" charset="0"/>
              <a:buChar char="•"/>
            </a:pPr>
            <a:r>
              <a:rPr lang="en-US" sz="2800" dirty="0"/>
              <a:t> In contrast to the strict Heermann technique, the Dornhoffer mosaic technique </a:t>
            </a:r>
            <a:r>
              <a:rPr lang="en-US" sz="2800" dirty="0">
                <a:solidFill>
                  <a:schemeClr val="accent2">
                    <a:lumMod val="75000"/>
                  </a:schemeClr>
                </a:solidFill>
              </a:rPr>
              <a:t>is more “liberal,” </a:t>
            </a:r>
            <a:r>
              <a:rPr lang="en-US" sz="2800" dirty="0"/>
              <a:t>allowing slices of various shapes and sizes.</a:t>
            </a:r>
          </a:p>
          <a:p>
            <a:pPr marL="457200" indent="-457200">
              <a:lnSpc>
                <a:spcPct val="150000"/>
              </a:lnSpc>
              <a:buFont typeface="Arial" panose="020B0604020202020204" pitchFamily="34" charset="0"/>
              <a:buChar char="•"/>
            </a:pPr>
            <a:r>
              <a:rPr lang="en-US" sz="2800" dirty="0"/>
              <a:t>The Dornhoffer mosaic cartilage tympanoplasty can be </a:t>
            </a:r>
            <a:r>
              <a:rPr lang="en-US" sz="2800" dirty="0">
                <a:solidFill>
                  <a:schemeClr val="accent2">
                    <a:lumMod val="75000"/>
                  </a:schemeClr>
                </a:solidFill>
              </a:rPr>
              <a:t>applied as an on-lay method as well</a:t>
            </a:r>
            <a:r>
              <a:rPr lang="en-US" sz="2800" dirty="0"/>
              <a:t>, by placing the cartilage slices onto the denuded lamina propria of the eardrum remnant, but apparently nobody has tried this method yet.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17939976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4">
            <a:extLst>
              <a:ext uri="{FF2B5EF4-FFF2-40B4-BE49-F238E27FC236}">
                <a16:creationId xmlns:a16="http://schemas.microsoft.com/office/drawing/2014/main" id="{3A92D4CE-CD15-59BD-78A9-86A59AF7C352}"/>
              </a:ext>
            </a:extLst>
          </p:cNvPr>
          <p:cNvSpPr txBox="1"/>
          <p:nvPr/>
        </p:nvSpPr>
        <p:spPr>
          <a:xfrm>
            <a:off x="361476" y="3937608"/>
            <a:ext cx="7944324" cy="1323439"/>
          </a:xfrm>
          <a:prstGeom prst="rect">
            <a:avLst/>
          </a:prstGeom>
          <a:noFill/>
        </p:spPr>
        <p:txBody>
          <a:bodyPr wrap="square">
            <a:spAutoFit/>
          </a:bodyPr>
          <a:lstStyle/>
          <a:p>
            <a:r>
              <a:rPr lang="en-US" sz="2000" b="1" i="0" u="none" strike="noStrike" baseline="0" dirty="0">
                <a:solidFill>
                  <a:srgbClr val="221F1F"/>
                </a:solidFill>
                <a:latin typeface="Trebuchet MS" panose="020B0603020202020204" pitchFamily="34" charset="0"/>
              </a:rPr>
              <a:t>Figure 9 </a:t>
            </a:r>
          </a:p>
          <a:p>
            <a:r>
              <a:rPr lang="en-US" sz="2000" b="0" i="0" u="none" strike="noStrike" baseline="0" dirty="0">
                <a:solidFill>
                  <a:srgbClr val="221F1F"/>
                </a:solidFill>
                <a:latin typeface="Times New Roman" panose="02020603050405020304" pitchFamily="18" charset="0"/>
              </a:rPr>
              <a:t>The Dornhoffer mosaic </a:t>
            </a:r>
            <a:r>
              <a:rPr lang="en-US" sz="2000" b="0" i="0" u="none" strike="noStrike" baseline="0" dirty="0">
                <a:solidFill>
                  <a:schemeClr val="accent2">
                    <a:lumMod val="75000"/>
                  </a:schemeClr>
                </a:solidFill>
                <a:latin typeface="Times New Roman" panose="02020603050405020304" pitchFamily="18" charset="0"/>
              </a:rPr>
              <a:t>underlay cartilage tympanoplasty in a total perforation.</a:t>
            </a:r>
          </a:p>
          <a:p>
            <a:r>
              <a:rPr lang="en-US" sz="2000" b="0" i="0" u="none" strike="noStrike" baseline="0" dirty="0">
                <a:solidFill>
                  <a:srgbClr val="221F1F"/>
                </a:solidFill>
                <a:latin typeface="Times New Roman" panose="02020603050405020304" pitchFamily="18" charset="0"/>
              </a:rPr>
              <a:t>The slices of </a:t>
            </a:r>
            <a:r>
              <a:rPr lang="en-US" sz="2000" b="0" i="0" u="none" strike="noStrike" baseline="0" dirty="0">
                <a:solidFill>
                  <a:schemeClr val="accent2">
                    <a:lumMod val="75000"/>
                  </a:schemeClr>
                </a:solidFill>
                <a:latin typeface="Times New Roman" panose="02020603050405020304" pitchFamily="18" charset="0"/>
              </a:rPr>
              <a:t>various shapes and sizes are pieced together</a:t>
            </a:r>
            <a:r>
              <a:rPr lang="en-US" sz="2000" b="0" i="0" u="none" strike="noStrike" baseline="0" dirty="0">
                <a:solidFill>
                  <a:srgbClr val="221F1F"/>
                </a:solidFill>
                <a:latin typeface="Times New Roman" panose="02020603050405020304" pitchFamily="18" charset="0"/>
              </a:rPr>
              <a:t>.</a:t>
            </a:r>
            <a:endParaRPr lang="en-US" sz="2400" dirty="0"/>
          </a:p>
        </p:txBody>
      </p:sp>
      <p:pic>
        <p:nvPicPr>
          <p:cNvPr id="3" name="Picture 2">
            <a:extLst>
              <a:ext uri="{FF2B5EF4-FFF2-40B4-BE49-F238E27FC236}">
                <a16:creationId xmlns:a16="http://schemas.microsoft.com/office/drawing/2014/main" id="{AE20CD44-5E38-5CC7-8698-A1E761A1BB57}"/>
              </a:ext>
            </a:extLst>
          </p:cNvPr>
          <p:cNvPicPr>
            <a:picLocks noChangeAspect="1"/>
          </p:cNvPicPr>
          <p:nvPr/>
        </p:nvPicPr>
        <p:blipFill>
          <a:blip r:embed="rId6"/>
          <a:stretch>
            <a:fillRect/>
          </a:stretch>
        </p:blipFill>
        <p:spPr>
          <a:xfrm>
            <a:off x="8174189" y="493251"/>
            <a:ext cx="8416209" cy="8163187"/>
          </a:xfrm>
          <a:prstGeom prst="rect">
            <a:avLst/>
          </a:prstGeom>
        </p:spPr>
      </p:pic>
    </p:spTree>
    <p:extLst>
      <p:ext uri="{BB962C8B-B14F-4D97-AF65-F5344CB8AC3E}">
        <p14:creationId xmlns:p14="http://schemas.microsoft.com/office/powerpoint/2010/main" val="41755993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4219738" y="3543300"/>
            <a:ext cx="9144000" cy="24160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3567816" y="4014443"/>
            <a:ext cx="10503139" cy="1128389"/>
          </a:xfrm>
          <a:prstGeom prst="rect">
            <a:avLst/>
          </a:prstGeom>
        </p:spPr>
        <p:txBody>
          <a:bodyPr wrap="square" lIns="0" tIns="0" rIns="0" bIns="0" rtlCol="0" anchor="t">
            <a:spAutoFit/>
          </a:bodyPr>
          <a:lstStyle/>
          <a:p>
            <a:pPr algn="ctr">
              <a:lnSpc>
                <a:spcPts val="9250"/>
              </a:lnSpc>
            </a:pPr>
            <a:r>
              <a:rPr lang="en-US" sz="6607" dirty="0">
                <a:solidFill>
                  <a:srgbClr val="000000"/>
                </a:solidFill>
                <a:latin typeface="Fredoka"/>
                <a:ea typeface="Fredoka"/>
                <a:cs typeface="Fredoka"/>
                <a:sym typeface="Fredoka"/>
              </a:rPr>
              <a:t>Group B</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1271301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942276"/>
            <a:ext cx="16192500" cy="5090318"/>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417117" y="872317"/>
            <a:ext cx="13520442"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2238772" y="1333920"/>
            <a:ext cx="13639799" cy="662361"/>
          </a:xfrm>
          <a:prstGeom prst="rect">
            <a:avLst/>
          </a:prstGeom>
        </p:spPr>
        <p:txBody>
          <a:bodyPr wrap="square" lIns="0" tIns="0" rIns="0" bIns="0" rtlCol="0" anchor="t">
            <a:spAutoFit/>
          </a:bodyPr>
          <a:lstStyle/>
          <a:p>
            <a:pPr algn="ctr">
              <a:lnSpc>
                <a:spcPct val="150000"/>
              </a:lnSpc>
            </a:pPr>
            <a:r>
              <a:rPr lang="en-US" sz="3200" b="1" dirty="0">
                <a:solidFill>
                  <a:schemeClr val="accent5">
                    <a:lumMod val="75000"/>
                  </a:schemeClr>
                </a:solidFill>
              </a:rPr>
              <a:t>Group B: Cartilage Tympanoplasty with Foils, Thin Plates, and Thick Plates</a:t>
            </a:r>
          </a:p>
        </p:txBody>
      </p:sp>
      <p:sp>
        <p:nvSpPr>
          <p:cNvPr id="15" name="TextBox 15"/>
          <p:cNvSpPr txBox="1"/>
          <p:nvPr/>
        </p:nvSpPr>
        <p:spPr>
          <a:xfrm>
            <a:off x="1454244" y="3364576"/>
            <a:ext cx="15805056" cy="3617016"/>
          </a:xfrm>
          <a:prstGeom prst="rect">
            <a:avLst/>
          </a:prstGeom>
        </p:spPr>
        <p:txBody>
          <a:bodyPr wrap="square" lIns="0" tIns="0" rIns="0" bIns="0" rtlCol="0" anchor="t">
            <a:spAutoFit/>
          </a:bodyPr>
          <a:lstStyle/>
          <a:p>
            <a:pPr>
              <a:lnSpc>
                <a:spcPct val="150000"/>
              </a:lnSpc>
            </a:pPr>
            <a:r>
              <a:rPr lang="en-US" sz="3200" dirty="0"/>
              <a:t>Characteristic for this group is that </a:t>
            </a:r>
            <a:r>
              <a:rPr lang="en-US" sz="3200" dirty="0">
                <a:solidFill>
                  <a:schemeClr val="accent2">
                    <a:lumMod val="75000"/>
                  </a:schemeClr>
                </a:solidFill>
              </a:rPr>
              <a:t>the foils, thin plates, or thick plates are not covered with the perichondrium</a:t>
            </a:r>
            <a:r>
              <a:rPr lang="en-US" sz="3200" dirty="0"/>
              <a:t>.</a:t>
            </a:r>
          </a:p>
          <a:p>
            <a:pPr>
              <a:lnSpc>
                <a:spcPct val="150000"/>
              </a:lnSpc>
            </a:pPr>
            <a:r>
              <a:rPr lang="en-US" sz="3200" dirty="0"/>
              <a:t> The cartilage plates </a:t>
            </a:r>
            <a:r>
              <a:rPr lang="en-US" sz="3200" dirty="0">
                <a:solidFill>
                  <a:schemeClr val="accent2">
                    <a:lumMod val="75000"/>
                  </a:schemeClr>
                </a:solidFill>
              </a:rPr>
              <a:t>serve as reinforcement of the eardrum or the fascia</a:t>
            </a:r>
            <a:r>
              <a:rPr lang="en-US" sz="3200" dirty="0"/>
              <a:t>. </a:t>
            </a:r>
          </a:p>
          <a:p>
            <a:pPr>
              <a:lnSpc>
                <a:spcPct val="150000"/>
              </a:lnSpc>
            </a:pPr>
            <a:r>
              <a:rPr lang="en-US" sz="3200" dirty="0"/>
              <a:t>At the end of the surgery the cartilage plates are </a:t>
            </a:r>
            <a:r>
              <a:rPr lang="en-US" sz="3200" dirty="0">
                <a:solidFill>
                  <a:schemeClr val="accent2">
                    <a:lumMod val="75000"/>
                  </a:schemeClr>
                </a:solidFill>
              </a:rPr>
              <a:t>most often covered with the fascia or the perichondrium, or areolar tissue </a:t>
            </a:r>
            <a:r>
              <a:rPr lang="en-US" sz="3200" dirty="0"/>
              <a:t>from the temporal region, resulting in three modifications.</a:t>
            </a:r>
            <a:endParaRPr lang="en-US" sz="3600" dirty="0"/>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176079420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7. Underlay tympanoplasty with cartilage foils and plates</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371600" y="2917433"/>
            <a:ext cx="10591800" cy="2518510"/>
          </a:xfrm>
          <a:prstGeom prst="rect">
            <a:avLst/>
          </a:prstGeom>
        </p:spPr>
        <p:txBody>
          <a:bodyPr wrap="square" lIns="0" tIns="0" rIns="0" bIns="0" rtlCol="0" anchor="t">
            <a:spAutoFit/>
          </a:bodyPr>
          <a:lstStyle/>
          <a:p>
            <a:pPr marL="457200" indent="-457200">
              <a:lnSpc>
                <a:spcPct val="150000"/>
              </a:lnSpc>
              <a:buFont typeface="Arial" panose="020B0604020202020204" pitchFamily="34" charset="0"/>
              <a:buChar char="•"/>
            </a:pPr>
            <a:r>
              <a:rPr lang="en-US" sz="2800" dirty="0"/>
              <a:t>The foils are 0.2 to 0.3 mm thick and are placed under the eardrum remnant, like pieces of a dry fascia.</a:t>
            </a:r>
          </a:p>
          <a:p>
            <a:pPr marL="457200" indent="-457200">
              <a:lnSpc>
                <a:spcPct val="150000"/>
              </a:lnSpc>
              <a:buFont typeface="Arial" panose="020B0604020202020204" pitchFamily="34" charset="0"/>
              <a:buChar char="•"/>
            </a:pPr>
            <a:r>
              <a:rPr lang="en-US" sz="2800" dirty="0"/>
              <a:t>The foils may overlap each other, like the leaves of a tulip blossom.</a:t>
            </a:r>
          </a:p>
          <a:p>
            <a:pPr marL="457200" indent="-457200">
              <a:lnSpc>
                <a:spcPct val="150000"/>
              </a:lnSpc>
              <a:buFont typeface="Arial" panose="020B0604020202020204" pitchFamily="34" charset="0"/>
              <a:buChar char="•"/>
            </a:pPr>
            <a:r>
              <a:rPr lang="en-US" sz="2800" dirty="0"/>
              <a:t>Thin cartilage plates, 0.3 to 0.4 mm thick, are placed in the same way.</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pic>
        <p:nvPicPr>
          <p:cNvPr id="16" name="Picture 15">
            <a:extLst>
              <a:ext uri="{FF2B5EF4-FFF2-40B4-BE49-F238E27FC236}">
                <a16:creationId xmlns:a16="http://schemas.microsoft.com/office/drawing/2014/main" id="{B0166606-B45C-1D32-2A95-ACEF86FBE4FC}"/>
              </a:ext>
            </a:extLst>
          </p:cNvPr>
          <p:cNvPicPr>
            <a:picLocks noChangeAspect="1"/>
          </p:cNvPicPr>
          <p:nvPr/>
        </p:nvPicPr>
        <p:blipFill>
          <a:blip r:embed="rId8"/>
          <a:stretch>
            <a:fillRect/>
          </a:stretch>
        </p:blipFill>
        <p:spPr>
          <a:xfrm>
            <a:off x="11853748" y="2917432"/>
            <a:ext cx="5393805" cy="5112167"/>
          </a:xfrm>
          <a:prstGeom prst="rect">
            <a:avLst/>
          </a:prstGeom>
        </p:spPr>
      </p:pic>
      <p:sp>
        <p:nvSpPr>
          <p:cNvPr id="20" name="TextBox 19">
            <a:extLst>
              <a:ext uri="{FF2B5EF4-FFF2-40B4-BE49-F238E27FC236}">
                <a16:creationId xmlns:a16="http://schemas.microsoft.com/office/drawing/2014/main" id="{25D480B2-5A6F-7A96-A3AF-F35791497705}"/>
              </a:ext>
            </a:extLst>
          </p:cNvPr>
          <p:cNvSpPr txBox="1"/>
          <p:nvPr/>
        </p:nvSpPr>
        <p:spPr>
          <a:xfrm>
            <a:off x="1480937" y="6247267"/>
            <a:ext cx="9784872" cy="1477328"/>
          </a:xfrm>
          <a:prstGeom prst="rect">
            <a:avLst/>
          </a:prstGeom>
          <a:noFill/>
        </p:spPr>
        <p:txBody>
          <a:bodyPr wrap="square">
            <a:spAutoFit/>
          </a:bodyPr>
          <a:lstStyle/>
          <a:p>
            <a:pPr algn="just"/>
            <a:r>
              <a:rPr lang="en-US" sz="1800" b="1" i="0" u="none" strike="noStrike" baseline="0" dirty="0">
                <a:solidFill>
                  <a:srgbClr val="221F1F"/>
                </a:solidFill>
                <a:latin typeface="Trebuchet MS" panose="020B0603020202020204" pitchFamily="34" charset="0"/>
              </a:rPr>
              <a:t>Figure 10</a:t>
            </a:r>
          </a:p>
          <a:p>
            <a:pPr algn="just"/>
            <a:r>
              <a:rPr lang="en-US" sz="1800" b="0" i="0" u="none" strike="noStrike" baseline="0" dirty="0">
                <a:solidFill>
                  <a:srgbClr val="221F1F"/>
                </a:solidFill>
                <a:latin typeface="Times New Roman" panose="02020603050405020304" pitchFamily="18" charset="0"/>
              </a:rPr>
              <a:t>Underlay cartilage foil tympanoplasty in a total perforation. </a:t>
            </a:r>
          </a:p>
          <a:p>
            <a:pPr algn="just"/>
            <a:r>
              <a:rPr lang="en-US" sz="1800" b="0" i="0" u="none" strike="noStrike" baseline="0" dirty="0">
                <a:solidFill>
                  <a:srgbClr val="221F1F"/>
                </a:solidFill>
                <a:latin typeface="Times New Roman" panose="02020603050405020304" pitchFamily="18" charset="0"/>
              </a:rPr>
              <a:t>After elevation of the tympanomeatal flap, </a:t>
            </a:r>
            <a:r>
              <a:rPr lang="en-US" sz="1800" b="0" i="0" u="none" strike="noStrike" baseline="0" dirty="0">
                <a:solidFill>
                  <a:schemeClr val="accent2">
                    <a:lumMod val="75000"/>
                  </a:schemeClr>
                </a:solidFill>
                <a:latin typeface="Times New Roman" panose="02020603050405020304" pitchFamily="18" charset="0"/>
              </a:rPr>
              <a:t>three cartilage foils are placed under the denuded eardrum remnant</a:t>
            </a:r>
            <a:r>
              <a:rPr lang="en-US" sz="1800" b="0" i="0" u="none" strike="noStrike" baseline="0" dirty="0">
                <a:solidFill>
                  <a:srgbClr val="221F1F"/>
                </a:solidFill>
                <a:latin typeface="Times New Roman" panose="02020603050405020304" pitchFamily="18" charset="0"/>
              </a:rPr>
              <a:t>. </a:t>
            </a:r>
          </a:p>
          <a:p>
            <a:pPr algn="just"/>
            <a:r>
              <a:rPr lang="en-US" sz="1800" b="0" i="0" u="none" strike="noStrike" baseline="0" dirty="0">
                <a:solidFill>
                  <a:schemeClr val="accent2">
                    <a:lumMod val="75000"/>
                  </a:schemeClr>
                </a:solidFill>
                <a:latin typeface="Times New Roman" panose="02020603050405020304" pitchFamily="18" charset="0"/>
              </a:rPr>
              <a:t>The second foil is overlapping the first and the third foil</a:t>
            </a:r>
            <a:r>
              <a:rPr lang="en-US" sz="1800" b="0" i="0" u="none" strike="noStrike" baseline="0" dirty="0">
                <a:solidFill>
                  <a:srgbClr val="221F1F"/>
                </a:solidFill>
                <a:latin typeface="Times New Roman" panose="02020603050405020304" pitchFamily="18" charset="0"/>
              </a:rPr>
              <a:t>.</a:t>
            </a:r>
            <a:endParaRPr lang="en-US" sz="2400" dirty="0"/>
          </a:p>
        </p:txBody>
      </p:sp>
    </p:spTree>
    <p:extLst>
      <p:ext uri="{BB962C8B-B14F-4D97-AF65-F5344CB8AC3E}">
        <p14:creationId xmlns:p14="http://schemas.microsoft.com/office/powerpoint/2010/main" val="25170136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a:off x="12399945" y="6010601"/>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pic>
        <p:nvPicPr>
          <p:cNvPr id="3" name="Picture 2">
            <a:extLst>
              <a:ext uri="{FF2B5EF4-FFF2-40B4-BE49-F238E27FC236}">
                <a16:creationId xmlns:a16="http://schemas.microsoft.com/office/drawing/2014/main" id="{3E331660-BD26-2150-E4F6-847134406765}"/>
              </a:ext>
            </a:extLst>
          </p:cNvPr>
          <p:cNvPicPr>
            <a:picLocks noChangeAspect="1"/>
          </p:cNvPicPr>
          <p:nvPr/>
        </p:nvPicPr>
        <p:blipFill>
          <a:blip r:embed="rId4"/>
          <a:stretch>
            <a:fillRect/>
          </a:stretch>
        </p:blipFill>
        <p:spPr>
          <a:xfrm>
            <a:off x="946593" y="2676180"/>
            <a:ext cx="16394813" cy="4934639"/>
          </a:xfrm>
          <a:prstGeom prst="rect">
            <a:avLst/>
          </a:prstGeom>
        </p:spPr>
      </p:pic>
    </p:spTree>
    <p:extLst>
      <p:ext uri="{BB962C8B-B14F-4D97-AF65-F5344CB8AC3E}">
        <p14:creationId xmlns:p14="http://schemas.microsoft.com/office/powerpoint/2010/main" val="31419172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8. On-lay tympanoplasty with cartilage foils and thin plates</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371600" y="2917433"/>
            <a:ext cx="10287000" cy="1225848"/>
          </a:xfrm>
          <a:prstGeom prst="rect">
            <a:avLst/>
          </a:prstGeom>
        </p:spPr>
        <p:txBody>
          <a:bodyPr wrap="square" lIns="0" tIns="0" rIns="0" bIns="0" rtlCol="0" anchor="t">
            <a:spAutoFit/>
          </a:bodyPr>
          <a:lstStyle/>
          <a:p>
            <a:pPr marL="457200" indent="-457200">
              <a:lnSpc>
                <a:spcPct val="150000"/>
              </a:lnSpc>
              <a:buFont typeface="Arial" panose="020B0604020202020204" pitchFamily="34" charset="0"/>
              <a:buChar char="•"/>
            </a:pPr>
            <a:r>
              <a:rPr lang="en-US" sz="2800" dirty="0"/>
              <a:t>The foils are placed onto the denuded lamina propria of the eardrum and may overlap each other.</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pic>
        <p:nvPicPr>
          <p:cNvPr id="19" name="Picture 18">
            <a:extLst>
              <a:ext uri="{FF2B5EF4-FFF2-40B4-BE49-F238E27FC236}">
                <a16:creationId xmlns:a16="http://schemas.microsoft.com/office/drawing/2014/main" id="{5801FC60-7087-7713-F9A5-AF5ADF08A729}"/>
              </a:ext>
            </a:extLst>
          </p:cNvPr>
          <p:cNvPicPr>
            <a:picLocks noChangeAspect="1"/>
          </p:cNvPicPr>
          <p:nvPr/>
        </p:nvPicPr>
        <p:blipFill>
          <a:blip r:embed="rId8"/>
          <a:stretch>
            <a:fillRect/>
          </a:stretch>
        </p:blipFill>
        <p:spPr>
          <a:xfrm>
            <a:off x="11772900" y="3204816"/>
            <a:ext cx="5486400" cy="4835323"/>
          </a:xfrm>
          <a:prstGeom prst="rect">
            <a:avLst/>
          </a:prstGeom>
        </p:spPr>
      </p:pic>
      <p:sp>
        <p:nvSpPr>
          <p:cNvPr id="21" name="TextBox 20">
            <a:extLst>
              <a:ext uri="{FF2B5EF4-FFF2-40B4-BE49-F238E27FC236}">
                <a16:creationId xmlns:a16="http://schemas.microsoft.com/office/drawing/2014/main" id="{34DC4E9F-9A9C-2B11-86C1-ADDE0FB41958}"/>
              </a:ext>
            </a:extLst>
          </p:cNvPr>
          <p:cNvSpPr txBox="1"/>
          <p:nvPr/>
        </p:nvSpPr>
        <p:spPr>
          <a:xfrm>
            <a:off x="1524000" y="6326435"/>
            <a:ext cx="10003493" cy="1477328"/>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11</a:t>
            </a:r>
            <a:endParaRPr lang="en-US" sz="1800" b="0" u="none" strike="noStrike" baseline="0" dirty="0">
              <a:solidFill>
                <a:srgbClr val="221F1F"/>
              </a:solidFill>
              <a:latin typeface="Times New Roman" panose="02020603050405020304" pitchFamily="18" charset="0"/>
            </a:endParaRPr>
          </a:p>
          <a:p>
            <a:r>
              <a:rPr lang="en-US" sz="1800" b="0" u="none" strike="noStrike" baseline="0" dirty="0">
                <a:solidFill>
                  <a:srgbClr val="221F1F"/>
                </a:solidFill>
                <a:latin typeface="Times New Roman" panose="02020603050405020304" pitchFamily="18" charset="0"/>
              </a:rPr>
              <a:t>On-lay cartilage foil tympanoplasty in an inferior perforation. </a:t>
            </a:r>
          </a:p>
          <a:p>
            <a:r>
              <a:rPr lang="en-US" sz="1800" b="0" u="none" strike="noStrike" baseline="0" dirty="0">
                <a:solidFill>
                  <a:schemeClr val="accent2">
                    <a:lumMod val="75000"/>
                  </a:schemeClr>
                </a:solidFill>
                <a:latin typeface="Times New Roman" panose="02020603050405020304" pitchFamily="18" charset="0"/>
              </a:rPr>
              <a:t>The epithelium around the perforation is elevated. </a:t>
            </a:r>
          </a:p>
          <a:p>
            <a:r>
              <a:rPr lang="en-US" sz="1800" b="0" u="none" strike="noStrike" baseline="0" dirty="0">
                <a:solidFill>
                  <a:srgbClr val="221F1F"/>
                </a:solidFill>
                <a:latin typeface="Times New Roman" panose="02020603050405020304" pitchFamily="18" charset="0"/>
              </a:rPr>
              <a:t>The first foil is placed </a:t>
            </a:r>
            <a:r>
              <a:rPr lang="en-US" sz="1800" b="0" u="none" strike="noStrike" baseline="0" dirty="0">
                <a:solidFill>
                  <a:schemeClr val="accent2">
                    <a:lumMod val="75000"/>
                  </a:schemeClr>
                </a:solidFill>
                <a:latin typeface="Times New Roman" panose="02020603050405020304" pitchFamily="18" charset="0"/>
              </a:rPr>
              <a:t>onto the denuded lamina propria and covers the anterior half of the perforation</a:t>
            </a:r>
            <a:r>
              <a:rPr lang="en-US" sz="1800" b="0" u="none" strike="noStrike" baseline="0" dirty="0">
                <a:solidFill>
                  <a:srgbClr val="221F1F"/>
                </a:solidFill>
                <a:latin typeface="Times New Roman" panose="02020603050405020304" pitchFamily="18" charset="0"/>
              </a:rPr>
              <a:t>. </a:t>
            </a:r>
          </a:p>
          <a:p>
            <a:r>
              <a:rPr lang="en-US" sz="1800" b="0" u="none" strike="noStrike" baseline="0" dirty="0">
                <a:solidFill>
                  <a:srgbClr val="221F1F"/>
                </a:solidFill>
                <a:latin typeface="Times New Roman" panose="02020603050405020304" pitchFamily="18" charset="0"/>
              </a:rPr>
              <a:t>The second foil </a:t>
            </a:r>
            <a:r>
              <a:rPr lang="en-US" sz="1800" b="0" u="none" strike="noStrike" baseline="0" dirty="0">
                <a:solidFill>
                  <a:schemeClr val="accent2">
                    <a:lumMod val="75000"/>
                  </a:schemeClr>
                </a:solidFill>
                <a:latin typeface="Times New Roman" panose="02020603050405020304" pitchFamily="18" charset="0"/>
              </a:rPr>
              <a:t>overlaps the first foil and covers the posterior half of the perforation</a:t>
            </a:r>
            <a:r>
              <a:rPr lang="en-US" sz="1800" b="0" u="none" strike="noStrike" baseline="0" dirty="0">
                <a:solidFill>
                  <a:srgbClr val="221F1F"/>
                </a:solidFill>
                <a:latin typeface="Times New Roman" panose="02020603050405020304" pitchFamily="18" charset="0"/>
              </a:rPr>
              <a:t>. </a:t>
            </a:r>
            <a:endParaRPr lang="en-US" dirty="0"/>
          </a:p>
        </p:txBody>
      </p:sp>
    </p:spTree>
    <p:extLst>
      <p:ext uri="{BB962C8B-B14F-4D97-AF65-F5344CB8AC3E}">
        <p14:creationId xmlns:p14="http://schemas.microsoft.com/office/powerpoint/2010/main" val="5070187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9. On-lay tympanoplasty with thick cartilage plates</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371600" y="2917433"/>
            <a:ext cx="10287000" cy="1225848"/>
          </a:xfrm>
          <a:prstGeom prst="rect">
            <a:avLst/>
          </a:prstGeom>
        </p:spPr>
        <p:txBody>
          <a:bodyPr wrap="square" lIns="0" tIns="0" rIns="0" bIns="0" rtlCol="0" anchor="t">
            <a:spAutoFit/>
          </a:bodyPr>
          <a:lstStyle/>
          <a:p>
            <a:pPr marL="457200" indent="-457200">
              <a:lnSpc>
                <a:spcPct val="150000"/>
              </a:lnSpc>
              <a:buFont typeface="Arial" panose="020B0604020202020204" pitchFamily="34" charset="0"/>
              <a:buChar char="•"/>
            </a:pPr>
            <a:r>
              <a:rPr lang="en-US" sz="2800" dirty="0"/>
              <a:t>Thick cartilage plates of 0.5- to 1.0-mm thickness are placed onto the denuded lamina propria and covered with the fascia.</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1" name="TextBox 20">
            <a:extLst>
              <a:ext uri="{FF2B5EF4-FFF2-40B4-BE49-F238E27FC236}">
                <a16:creationId xmlns:a16="http://schemas.microsoft.com/office/drawing/2014/main" id="{34DC4E9F-9A9C-2B11-86C1-ADDE0FB41958}"/>
              </a:ext>
            </a:extLst>
          </p:cNvPr>
          <p:cNvSpPr txBox="1"/>
          <p:nvPr/>
        </p:nvSpPr>
        <p:spPr>
          <a:xfrm>
            <a:off x="1524000" y="6326435"/>
            <a:ext cx="10003493" cy="1477328"/>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12 </a:t>
            </a:r>
          </a:p>
          <a:p>
            <a:r>
              <a:rPr lang="en-US" sz="1800" b="0" i="0" u="none" strike="noStrike" baseline="0" dirty="0">
                <a:solidFill>
                  <a:srgbClr val="221F1F"/>
                </a:solidFill>
                <a:latin typeface="Times New Roman" panose="02020603050405020304" pitchFamily="18" charset="0"/>
              </a:rPr>
              <a:t>On-lay cartilage tympanoplasty using a cartilage plate without perichondrium.</a:t>
            </a:r>
          </a:p>
          <a:p>
            <a:r>
              <a:rPr lang="en-US" sz="1800" b="0" i="0" u="none" strike="noStrike" baseline="0" dirty="0">
                <a:solidFill>
                  <a:srgbClr val="221F1F"/>
                </a:solidFill>
                <a:latin typeface="Times New Roman" panose="02020603050405020304" pitchFamily="18" charset="0"/>
              </a:rPr>
              <a:t>The epithelium around the total perforation is elevated. </a:t>
            </a:r>
          </a:p>
          <a:p>
            <a:r>
              <a:rPr lang="en-US" sz="1800" b="0" i="0" u="none" strike="noStrike" baseline="0" dirty="0">
                <a:solidFill>
                  <a:srgbClr val="221F1F"/>
                </a:solidFill>
                <a:latin typeface="Times New Roman" panose="02020603050405020304" pitchFamily="18" charset="0"/>
              </a:rPr>
              <a:t>A full-thickness plate with a wedge is placed onto the denuded lamina propria and malleus handle. </a:t>
            </a:r>
          </a:p>
          <a:p>
            <a:r>
              <a:rPr lang="en-US" sz="1800" b="0" i="0" u="none" strike="noStrike" baseline="0" dirty="0">
                <a:solidFill>
                  <a:srgbClr val="221F1F"/>
                </a:solidFill>
                <a:latin typeface="Times New Roman" panose="02020603050405020304" pitchFamily="18" charset="0"/>
              </a:rPr>
              <a:t>The cartilage plate will be covered with fascia.</a:t>
            </a:r>
            <a:endParaRPr lang="en-US" dirty="0"/>
          </a:p>
        </p:txBody>
      </p:sp>
      <p:pic>
        <p:nvPicPr>
          <p:cNvPr id="20" name="Picture 19">
            <a:extLst>
              <a:ext uri="{FF2B5EF4-FFF2-40B4-BE49-F238E27FC236}">
                <a16:creationId xmlns:a16="http://schemas.microsoft.com/office/drawing/2014/main" id="{E070F9CB-4099-C4E0-F300-0FBC688BEBDF}"/>
              </a:ext>
            </a:extLst>
          </p:cNvPr>
          <p:cNvPicPr>
            <a:picLocks noChangeAspect="1"/>
          </p:cNvPicPr>
          <p:nvPr/>
        </p:nvPicPr>
        <p:blipFill>
          <a:blip r:embed="rId8"/>
          <a:stretch>
            <a:fillRect/>
          </a:stretch>
        </p:blipFill>
        <p:spPr>
          <a:xfrm>
            <a:off x="11658600" y="2716712"/>
            <a:ext cx="5608744" cy="5315882"/>
          </a:xfrm>
          <a:prstGeom prst="rect">
            <a:avLst/>
          </a:prstGeom>
        </p:spPr>
      </p:pic>
    </p:spTree>
    <p:extLst>
      <p:ext uri="{BB962C8B-B14F-4D97-AF65-F5344CB8AC3E}">
        <p14:creationId xmlns:p14="http://schemas.microsoft.com/office/powerpoint/2010/main" val="363456145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10. Underlay tympanoplasty with thick cartilage plates</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0591799" cy="4374724"/>
          </a:xfrm>
          <a:prstGeom prst="rect">
            <a:avLst/>
          </a:prstGeom>
        </p:spPr>
        <p:txBody>
          <a:bodyPr wrap="square" lIns="0" tIns="0" rIns="0" bIns="0" rtlCol="0" anchor="t">
            <a:spAutoFit/>
          </a:bodyPr>
          <a:lstStyle/>
          <a:p>
            <a:pPr>
              <a:lnSpc>
                <a:spcPct val="150000"/>
              </a:lnSpc>
            </a:pPr>
            <a:r>
              <a:rPr lang="en-US" sz="2400" dirty="0"/>
              <a:t>This group is the most variable:</a:t>
            </a:r>
          </a:p>
          <a:p>
            <a:pPr marL="457200" indent="-457200">
              <a:lnSpc>
                <a:spcPct val="150000"/>
              </a:lnSpc>
              <a:buFont typeface="Arial" panose="020B0604020202020204" pitchFamily="34" charset="0"/>
              <a:buChar char="•"/>
            </a:pPr>
            <a:r>
              <a:rPr lang="en-US" sz="2400" dirty="0"/>
              <a:t> The plates are of </a:t>
            </a:r>
            <a:r>
              <a:rPr lang="en-US" sz="2400" dirty="0">
                <a:solidFill>
                  <a:schemeClr val="accent2">
                    <a:lumMod val="75000"/>
                  </a:schemeClr>
                </a:solidFill>
              </a:rPr>
              <a:t>various thickness, from 0.5 to 1.0 mm.</a:t>
            </a:r>
          </a:p>
          <a:p>
            <a:pPr marL="457200" indent="-457200">
              <a:lnSpc>
                <a:spcPct val="150000"/>
              </a:lnSpc>
              <a:buFont typeface="Arial" panose="020B0604020202020204" pitchFamily="34" charset="0"/>
              <a:buChar char="•"/>
            </a:pPr>
            <a:r>
              <a:rPr lang="en-US" sz="2400" dirty="0"/>
              <a:t> The plates are positioned either </a:t>
            </a:r>
            <a:r>
              <a:rPr lang="en-US" sz="2400" dirty="0">
                <a:solidFill>
                  <a:schemeClr val="accent2">
                    <a:lumMod val="75000"/>
                  </a:schemeClr>
                </a:solidFill>
              </a:rPr>
              <a:t>at the level of the bony annulus or onto the posterior bony annulus</a:t>
            </a:r>
            <a:r>
              <a:rPr lang="en-US" sz="2400" dirty="0"/>
              <a:t>.</a:t>
            </a:r>
          </a:p>
          <a:p>
            <a:pPr marL="457200" indent="-457200">
              <a:lnSpc>
                <a:spcPct val="150000"/>
              </a:lnSpc>
              <a:buFont typeface="Arial" panose="020B0604020202020204" pitchFamily="34" charset="0"/>
              <a:buChar char="•"/>
            </a:pPr>
            <a:r>
              <a:rPr lang="en-US" sz="2400" dirty="0"/>
              <a:t>The cartilage plates are covered </a:t>
            </a:r>
            <a:r>
              <a:rPr lang="en-US" sz="2400" dirty="0">
                <a:solidFill>
                  <a:schemeClr val="accent2">
                    <a:lumMod val="75000"/>
                  </a:schemeClr>
                </a:solidFill>
              </a:rPr>
              <a:t>either with the fascia or with the areolar tissue from the temporalis muscle region, or they are not covered at all</a:t>
            </a:r>
            <a:r>
              <a:rPr lang="en-US" sz="2400" dirty="0"/>
              <a:t>.</a:t>
            </a:r>
          </a:p>
          <a:p>
            <a:pPr marL="457200" indent="-457200">
              <a:lnSpc>
                <a:spcPct val="150000"/>
              </a:lnSpc>
              <a:buFont typeface="Arial" panose="020B0604020202020204" pitchFamily="34" charset="0"/>
              <a:buChar char="•"/>
            </a:pPr>
            <a:r>
              <a:rPr lang="en-US" sz="2400" dirty="0"/>
              <a:t>In this group, </a:t>
            </a:r>
            <a:r>
              <a:rPr lang="en-US" sz="2400" dirty="0">
                <a:solidFill>
                  <a:schemeClr val="accent2">
                    <a:lumMod val="75000"/>
                  </a:schemeClr>
                </a:solidFill>
              </a:rPr>
              <a:t>crushed cartilage plates and plates with irradiated homogenous rib cartilage are included</a:t>
            </a:r>
            <a:r>
              <a:rPr lang="en-US" sz="2400" dirty="0"/>
              <a: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1" name="TextBox 20">
            <a:extLst>
              <a:ext uri="{FF2B5EF4-FFF2-40B4-BE49-F238E27FC236}">
                <a16:creationId xmlns:a16="http://schemas.microsoft.com/office/drawing/2014/main" id="{34DC4E9F-9A9C-2B11-86C1-ADDE0FB41958}"/>
              </a:ext>
            </a:extLst>
          </p:cNvPr>
          <p:cNvSpPr txBox="1"/>
          <p:nvPr/>
        </p:nvSpPr>
        <p:spPr>
          <a:xfrm>
            <a:off x="1559030" y="6890774"/>
            <a:ext cx="7772859" cy="1200329"/>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13 </a:t>
            </a:r>
          </a:p>
          <a:p>
            <a:r>
              <a:rPr lang="en-US" sz="1800" b="0" i="0" u="none" strike="noStrike" baseline="0" dirty="0">
                <a:solidFill>
                  <a:srgbClr val="221F1F"/>
                </a:solidFill>
                <a:latin typeface="Times New Roman" panose="02020603050405020304" pitchFamily="18" charset="0"/>
              </a:rPr>
              <a:t>Side view of the underlay cartilage tympanoplasty, </a:t>
            </a:r>
            <a:r>
              <a:rPr lang="en-US" sz="1800" b="0" i="0" u="none" strike="noStrike" baseline="0" dirty="0">
                <a:solidFill>
                  <a:schemeClr val="accent2">
                    <a:lumMod val="75000"/>
                  </a:schemeClr>
                </a:solidFill>
                <a:latin typeface="Times New Roman" panose="02020603050405020304" pitchFamily="18" charset="0"/>
              </a:rPr>
              <a:t>using a full-thickness cartilage plate, placed under the fibrous annulus and under the malleus handle</a:t>
            </a:r>
            <a:r>
              <a:rPr lang="en-US" sz="1800" b="0" i="0" u="none" strike="noStrike" baseline="0" dirty="0">
                <a:solidFill>
                  <a:srgbClr val="221F1F"/>
                </a:solidFill>
                <a:latin typeface="Times New Roman" panose="02020603050405020304" pitchFamily="18" charset="0"/>
              </a:rPr>
              <a:t>. </a:t>
            </a:r>
          </a:p>
          <a:p>
            <a:r>
              <a:rPr lang="en-US" sz="1800" b="0" i="0" u="none" strike="noStrike" baseline="0" dirty="0">
                <a:solidFill>
                  <a:srgbClr val="221F1F"/>
                </a:solidFill>
                <a:latin typeface="Times New Roman" panose="02020603050405020304" pitchFamily="18" charset="0"/>
              </a:rPr>
              <a:t>A wedge on the upper part of the disc is cut to accommodate the malleus handle.</a:t>
            </a:r>
            <a:endParaRPr lang="en-US" dirty="0"/>
          </a:p>
        </p:txBody>
      </p:sp>
      <p:pic>
        <p:nvPicPr>
          <p:cNvPr id="19" name="Picture 18">
            <a:extLst>
              <a:ext uri="{FF2B5EF4-FFF2-40B4-BE49-F238E27FC236}">
                <a16:creationId xmlns:a16="http://schemas.microsoft.com/office/drawing/2014/main" id="{E7B86DF6-15E1-4F18-4409-2A670E558CC7}"/>
              </a:ext>
            </a:extLst>
          </p:cNvPr>
          <p:cNvPicPr>
            <a:picLocks noChangeAspect="1"/>
          </p:cNvPicPr>
          <p:nvPr/>
        </p:nvPicPr>
        <p:blipFill>
          <a:blip r:embed="rId8"/>
          <a:stretch>
            <a:fillRect/>
          </a:stretch>
        </p:blipFill>
        <p:spPr>
          <a:xfrm>
            <a:off x="11723208" y="4185745"/>
            <a:ext cx="5512539" cy="3837844"/>
          </a:xfrm>
          <a:prstGeom prst="rect">
            <a:avLst/>
          </a:prstGeom>
        </p:spPr>
      </p:pic>
    </p:spTree>
    <p:extLst>
      <p:ext uri="{BB962C8B-B14F-4D97-AF65-F5344CB8AC3E}">
        <p14:creationId xmlns:p14="http://schemas.microsoft.com/office/powerpoint/2010/main" val="34651787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4219738" y="3543300"/>
            <a:ext cx="9144000" cy="24160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3567816" y="4014443"/>
            <a:ext cx="10503139" cy="1128389"/>
          </a:xfrm>
          <a:prstGeom prst="rect">
            <a:avLst/>
          </a:prstGeom>
        </p:spPr>
        <p:txBody>
          <a:bodyPr wrap="square" lIns="0" tIns="0" rIns="0" bIns="0" rtlCol="0" anchor="t">
            <a:spAutoFit/>
          </a:bodyPr>
          <a:lstStyle/>
          <a:p>
            <a:pPr algn="ctr">
              <a:lnSpc>
                <a:spcPts val="9250"/>
              </a:lnSpc>
            </a:pPr>
            <a:r>
              <a:rPr lang="en-US" sz="6607" dirty="0">
                <a:solidFill>
                  <a:srgbClr val="000000"/>
                </a:solidFill>
                <a:latin typeface="Fredoka"/>
                <a:ea typeface="Fredoka"/>
                <a:cs typeface="Fredoka"/>
                <a:sym typeface="Fredoka"/>
              </a:rPr>
              <a:t>Group C</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26121270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942276"/>
            <a:ext cx="16192500" cy="5090318"/>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417117" y="872317"/>
            <a:ext cx="13520442"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2238772" y="1333920"/>
            <a:ext cx="13639799" cy="662361"/>
          </a:xfrm>
          <a:prstGeom prst="rect">
            <a:avLst/>
          </a:prstGeom>
        </p:spPr>
        <p:txBody>
          <a:bodyPr wrap="square" lIns="0" tIns="0" rIns="0" bIns="0" rtlCol="0" anchor="t">
            <a:spAutoFit/>
          </a:bodyPr>
          <a:lstStyle/>
          <a:p>
            <a:pPr algn="ctr">
              <a:lnSpc>
                <a:spcPct val="150000"/>
              </a:lnSpc>
            </a:pPr>
            <a:r>
              <a:rPr lang="en-US" sz="3200" b="1" dirty="0">
                <a:solidFill>
                  <a:schemeClr val="accent5">
                    <a:lumMod val="75000"/>
                  </a:schemeClr>
                </a:solidFill>
              </a:rPr>
              <a:t>Group C: Tympanoplasty with Cartilage- Perichondrium Composite Island Grafts</a:t>
            </a:r>
          </a:p>
        </p:txBody>
      </p:sp>
      <p:sp>
        <p:nvSpPr>
          <p:cNvPr id="15" name="TextBox 15"/>
          <p:cNvSpPr txBox="1"/>
          <p:nvPr/>
        </p:nvSpPr>
        <p:spPr>
          <a:xfrm>
            <a:off x="1454244" y="3364576"/>
            <a:ext cx="15805056" cy="2878352"/>
          </a:xfrm>
          <a:prstGeom prst="rect">
            <a:avLst/>
          </a:prstGeom>
        </p:spPr>
        <p:txBody>
          <a:bodyPr wrap="square" lIns="0" tIns="0" rIns="0" bIns="0" rtlCol="0" anchor="t">
            <a:spAutoFit/>
          </a:bodyPr>
          <a:lstStyle/>
          <a:p>
            <a:pPr>
              <a:lnSpc>
                <a:spcPct val="150000"/>
              </a:lnSpc>
            </a:pPr>
            <a:r>
              <a:rPr lang="en-US" sz="3200" dirty="0"/>
              <a:t>Characteristic for this group of the oldest composite grafts is a full-thickness cartilage disc, </a:t>
            </a:r>
            <a:r>
              <a:rPr lang="en-US" sz="3200" dirty="0">
                <a:solidFill>
                  <a:schemeClr val="accent2">
                    <a:lumMod val="75000"/>
                  </a:schemeClr>
                </a:solidFill>
              </a:rPr>
              <a:t>covered on the ear canal site by the perichondrium, which continues as the flap around the disc</a:t>
            </a:r>
            <a:r>
              <a:rPr lang="en-US" sz="3200" dirty="0"/>
              <a:t>. </a:t>
            </a:r>
          </a:p>
          <a:p>
            <a:pPr>
              <a:lnSpc>
                <a:spcPct val="150000"/>
              </a:lnSpc>
            </a:pPr>
            <a:r>
              <a:rPr lang="en-US" sz="3200" dirty="0">
                <a:solidFill>
                  <a:schemeClr val="accent2">
                    <a:lumMod val="75000"/>
                  </a:schemeClr>
                </a:solidFill>
              </a:rPr>
              <a:t>The perichondrium flap suspends or fixates the cartilage disc.</a:t>
            </a:r>
            <a:endParaRPr lang="en-US" sz="3600" dirty="0">
              <a:solidFill>
                <a:schemeClr val="accent2">
                  <a:lumMod val="75000"/>
                </a:schemeClr>
              </a:solidFill>
            </a:endParaRP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373252645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11. Superior cartilage-perichondrium composite island graft tympanoplasty</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0591799" cy="3820726"/>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The attic island graft has to </a:t>
            </a:r>
            <a:r>
              <a:rPr lang="en-US" sz="2400" dirty="0">
                <a:solidFill>
                  <a:schemeClr val="accent2">
                    <a:lumMod val="75000"/>
                  </a:schemeClr>
                </a:solidFill>
              </a:rPr>
              <a:t>prevent a recurrent attic retraction</a:t>
            </a:r>
            <a:r>
              <a:rPr lang="en-US" sz="2400" dirty="0"/>
              <a:t>; it is therefore </a:t>
            </a:r>
            <a:r>
              <a:rPr lang="en-US" sz="2400" u="sng" dirty="0">
                <a:solidFill>
                  <a:schemeClr val="accent2">
                    <a:lumMod val="75000"/>
                  </a:schemeClr>
                </a:solidFill>
              </a:rPr>
              <a:t>solidly fixated to the remaining superior attic wall by the perichondrium flap</a:t>
            </a:r>
            <a:r>
              <a:rPr lang="en-US" sz="2400" dirty="0"/>
              <a:t>.</a:t>
            </a:r>
          </a:p>
          <a:p>
            <a:pPr marL="342900" indent="-342900">
              <a:lnSpc>
                <a:spcPct val="150000"/>
              </a:lnSpc>
              <a:buFont typeface="Arial" panose="020B0604020202020204" pitchFamily="34" charset="0"/>
              <a:buChar char="•"/>
            </a:pPr>
            <a:r>
              <a:rPr lang="en-US" sz="2400" dirty="0"/>
              <a:t>The size and the shape of the cartilage is shaped </a:t>
            </a:r>
            <a:r>
              <a:rPr lang="en-US" sz="2400" dirty="0">
                <a:solidFill>
                  <a:schemeClr val="accent2">
                    <a:lumMod val="75000"/>
                  </a:schemeClr>
                </a:solidFill>
              </a:rPr>
              <a:t>in relation to the bony defect</a:t>
            </a:r>
            <a:r>
              <a:rPr lang="en-US" sz="2400" dirty="0"/>
              <a:t>, as visible in the first attic graft of McCleve.</a:t>
            </a:r>
          </a:p>
          <a:p>
            <a:pPr marL="342900" indent="-342900">
              <a:lnSpc>
                <a:spcPct val="150000"/>
              </a:lnSpc>
              <a:buFont typeface="Arial" panose="020B0604020202020204" pitchFamily="34" charset="0"/>
              <a:buChar char="•"/>
            </a:pPr>
            <a:r>
              <a:rPr lang="en-US" sz="2400" dirty="0"/>
              <a:t>Several different attic grafts are described: </a:t>
            </a:r>
            <a:r>
              <a:rPr lang="en-US" sz="2400" dirty="0">
                <a:solidFill>
                  <a:schemeClr val="accent2">
                    <a:lumMod val="75000"/>
                  </a:schemeClr>
                </a:solidFill>
              </a:rPr>
              <a:t>with perichondrium flaps on both sides, with several additional coverings of the attic region, either with the fascia, with perichondrium, or with an additional hydroxyapatite plate</a:t>
            </a:r>
            <a:r>
              <a:rPr lang="en-US" sz="2400" dirty="0"/>
              <a: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pic>
        <p:nvPicPr>
          <p:cNvPr id="20" name="Picture 19">
            <a:extLst>
              <a:ext uri="{FF2B5EF4-FFF2-40B4-BE49-F238E27FC236}">
                <a16:creationId xmlns:a16="http://schemas.microsoft.com/office/drawing/2014/main" id="{E15FE401-C533-EA63-DEE1-EB8CB3DB978D}"/>
              </a:ext>
            </a:extLst>
          </p:cNvPr>
          <p:cNvPicPr>
            <a:picLocks noChangeAspect="1"/>
          </p:cNvPicPr>
          <p:nvPr/>
        </p:nvPicPr>
        <p:blipFill>
          <a:blip r:embed="rId8"/>
          <a:stretch>
            <a:fillRect/>
          </a:stretch>
        </p:blipFill>
        <p:spPr>
          <a:xfrm>
            <a:off x="11786199" y="3042301"/>
            <a:ext cx="5464788" cy="4997859"/>
          </a:xfrm>
          <a:prstGeom prst="rect">
            <a:avLst/>
          </a:prstGeom>
        </p:spPr>
      </p:pic>
      <p:sp>
        <p:nvSpPr>
          <p:cNvPr id="23" name="TextBox 22">
            <a:extLst>
              <a:ext uri="{FF2B5EF4-FFF2-40B4-BE49-F238E27FC236}">
                <a16:creationId xmlns:a16="http://schemas.microsoft.com/office/drawing/2014/main" id="{5F4B784D-4799-B9F6-6F9D-38343404161D}"/>
              </a:ext>
            </a:extLst>
          </p:cNvPr>
          <p:cNvSpPr txBox="1"/>
          <p:nvPr/>
        </p:nvSpPr>
        <p:spPr>
          <a:xfrm>
            <a:off x="1371600" y="6509703"/>
            <a:ext cx="10544694" cy="1477328"/>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14 </a:t>
            </a:r>
          </a:p>
          <a:p>
            <a:r>
              <a:rPr lang="en-US" sz="1800" b="0" i="0" u="none" strike="noStrike" baseline="0" dirty="0">
                <a:solidFill>
                  <a:srgbClr val="221F1F"/>
                </a:solidFill>
                <a:latin typeface="Times New Roman" panose="02020603050405020304" pitchFamily="18" charset="0"/>
              </a:rPr>
              <a:t>Closure of a large bony defect of the attic, </a:t>
            </a:r>
            <a:r>
              <a:rPr lang="en-US" sz="1800" b="0" i="0" u="none" strike="noStrike" baseline="0" dirty="0">
                <a:solidFill>
                  <a:schemeClr val="accent2">
                    <a:lumMod val="75000"/>
                  </a:schemeClr>
                </a:solidFill>
                <a:latin typeface="Times New Roman" panose="02020603050405020304" pitchFamily="18" charset="0"/>
              </a:rPr>
              <a:t>using a large superior cartilage-perichondrium composite graft with large perichondrium flaps, onto the edges of the bony defect.</a:t>
            </a:r>
            <a:r>
              <a:rPr lang="en-US" sz="1800" b="0" i="0" u="none" strike="noStrike" baseline="0" dirty="0">
                <a:solidFill>
                  <a:srgbClr val="221F1F"/>
                </a:solidFill>
                <a:latin typeface="Times New Roman" panose="02020603050405020304" pitchFamily="18" charset="0"/>
              </a:rPr>
              <a:t> </a:t>
            </a:r>
          </a:p>
          <a:p>
            <a:r>
              <a:rPr lang="en-US" sz="1800" b="0" i="0" u="none" strike="noStrike" baseline="0" dirty="0">
                <a:solidFill>
                  <a:srgbClr val="221F1F"/>
                </a:solidFill>
                <a:latin typeface="Times New Roman" panose="02020603050405020304" pitchFamily="18" charset="0"/>
              </a:rPr>
              <a:t>The superior perichondrium flap is </a:t>
            </a:r>
            <a:r>
              <a:rPr lang="en-US" sz="1800" b="0" i="0" u="none" strike="noStrike" baseline="0" dirty="0">
                <a:solidFill>
                  <a:schemeClr val="accent2">
                    <a:lumMod val="75000"/>
                  </a:schemeClr>
                </a:solidFill>
                <a:latin typeface="Times New Roman" panose="02020603050405020304" pitchFamily="18" charset="0"/>
              </a:rPr>
              <a:t>placed onto the ear canal bone, the inferior flap onto the malleus</a:t>
            </a:r>
            <a:r>
              <a:rPr lang="en-US" sz="1800" b="0" i="0" u="none" strike="noStrike" baseline="0" dirty="0">
                <a:solidFill>
                  <a:srgbClr val="221F1F"/>
                </a:solidFill>
                <a:latin typeface="Times New Roman" panose="02020603050405020304" pitchFamily="18" charset="0"/>
              </a:rPr>
              <a:t>. </a:t>
            </a:r>
          </a:p>
          <a:p>
            <a:r>
              <a:rPr lang="en-US" sz="1800" b="0" i="0" u="none" strike="noStrike" baseline="0" dirty="0">
                <a:solidFill>
                  <a:srgbClr val="221F1F"/>
                </a:solidFill>
                <a:latin typeface="Times New Roman" panose="02020603050405020304" pitchFamily="18" charset="0"/>
              </a:rPr>
              <a:t>The entire attic region is further covered with the fascia. </a:t>
            </a:r>
            <a:endParaRPr lang="en-US" dirty="0"/>
          </a:p>
        </p:txBody>
      </p:sp>
    </p:spTree>
    <p:extLst>
      <p:ext uri="{BB962C8B-B14F-4D97-AF65-F5344CB8AC3E}">
        <p14:creationId xmlns:p14="http://schemas.microsoft.com/office/powerpoint/2010/main" val="29395344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12. Posterior cartilage-perichondrium composite island graft tympanoplasty. </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0591799" cy="2712730"/>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This graft has a </a:t>
            </a:r>
            <a:r>
              <a:rPr lang="en-US" sz="2400" dirty="0">
                <a:solidFill>
                  <a:schemeClr val="accent2">
                    <a:lumMod val="75000"/>
                  </a:schemeClr>
                </a:solidFill>
              </a:rPr>
              <a:t>rectangular or oval, full-thickness cartilage disc </a:t>
            </a:r>
            <a:r>
              <a:rPr lang="en-US" sz="2400" dirty="0"/>
              <a:t>and a </a:t>
            </a:r>
            <a:r>
              <a:rPr lang="en-US" sz="2400" dirty="0">
                <a:solidFill>
                  <a:schemeClr val="accent2">
                    <a:lumMod val="75000"/>
                  </a:schemeClr>
                </a:solidFill>
              </a:rPr>
              <a:t>large posterior perichondrium flap</a:t>
            </a:r>
            <a:r>
              <a:rPr lang="en-US" sz="2400" dirty="0"/>
              <a:t>, </a:t>
            </a:r>
            <a:r>
              <a:rPr lang="en-US" sz="2400" u="sng" dirty="0"/>
              <a:t>placed onto the posterior ear canal wall</a:t>
            </a:r>
            <a:r>
              <a:rPr lang="en-US" sz="2400" dirty="0"/>
              <a:t>.</a:t>
            </a:r>
          </a:p>
          <a:p>
            <a:pPr marL="342900" indent="-342900">
              <a:lnSpc>
                <a:spcPct val="150000"/>
              </a:lnSpc>
              <a:buFont typeface="Arial" panose="020B0604020202020204" pitchFamily="34" charset="0"/>
              <a:buChar char="•"/>
            </a:pPr>
            <a:r>
              <a:rPr lang="en-US" sz="2400" dirty="0"/>
              <a:t> The small modifications consider the placements of the anterior flap</a:t>
            </a:r>
            <a:r>
              <a:rPr lang="en-US" sz="2400" dirty="0">
                <a:solidFill>
                  <a:schemeClr val="accent2">
                    <a:lumMod val="75000"/>
                  </a:schemeClr>
                </a:solidFill>
              </a:rPr>
              <a:t>: under the malleus handle and the eardrum, first in to the malleus handle and then under the eardrum, without anterior flap</a:t>
            </a:r>
            <a:r>
              <a:rPr lang="en-US" sz="2400" dirty="0"/>
              <a: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3" name="TextBox 22">
            <a:extLst>
              <a:ext uri="{FF2B5EF4-FFF2-40B4-BE49-F238E27FC236}">
                <a16:creationId xmlns:a16="http://schemas.microsoft.com/office/drawing/2014/main" id="{5F4B784D-4799-B9F6-6F9D-38343404161D}"/>
              </a:ext>
            </a:extLst>
          </p:cNvPr>
          <p:cNvSpPr txBox="1"/>
          <p:nvPr/>
        </p:nvSpPr>
        <p:spPr>
          <a:xfrm>
            <a:off x="1371600" y="6509703"/>
            <a:ext cx="10544694" cy="1477328"/>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15 </a:t>
            </a:r>
          </a:p>
          <a:p>
            <a:r>
              <a:rPr lang="en-US" sz="1800" b="0" i="0" u="none" strike="noStrike" baseline="0" dirty="0">
                <a:solidFill>
                  <a:srgbClr val="221F1F"/>
                </a:solidFill>
                <a:latin typeface="Times New Roman" panose="02020603050405020304" pitchFamily="18" charset="0"/>
              </a:rPr>
              <a:t>Side view of the posterior composite cartilage-perichondrium island graft in </a:t>
            </a:r>
            <a:r>
              <a:rPr lang="en-US" sz="1800" b="0" i="0" u="none" strike="noStrike" baseline="0" dirty="0">
                <a:solidFill>
                  <a:schemeClr val="accent2">
                    <a:lumMod val="75000"/>
                  </a:schemeClr>
                </a:solidFill>
                <a:latin typeface="Times New Roman" panose="02020603050405020304" pitchFamily="18" charset="0"/>
              </a:rPr>
              <a:t>closure of a posterior perforation</a:t>
            </a:r>
            <a:r>
              <a:rPr lang="en-US" sz="1800" b="0" i="0" u="none" strike="noStrike" baseline="0" dirty="0">
                <a:solidFill>
                  <a:srgbClr val="221F1F"/>
                </a:solidFill>
                <a:latin typeface="Times New Roman" panose="02020603050405020304" pitchFamily="18" charset="0"/>
              </a:rPr>
              <a:t>.</a:t>
            </a:r>
          </a:p>
          <a:p>
            <a:r>
              <a:rPr lang="en-US" sz="1800" b="0" i="0" u="none" strike="noStrike" baseline="0" dirty="0">
                <a:solidFill>
                  <a:srgbClr val="221F1F"/>
                </a:solidFill>
                <a:latin typeface="Times New Roman" panose="02020603050405020304" pitchFamily="18" charset="0"/>
              </a:rPr>
              <a:t>The cartilage disc is</a:t>
            </a:r>
            <a:r>
              <a:rPr lang="en-US" sz="1800" b="0" i="0" u="none" strike="noStrike" baseline="0" dirty="0">
                <a:solidFill>
                  <a:schemeClr val="accent2">
                    <a:lumMod val="75000"/>
                  </a:schemeClr>
                </a:solidFill>
                <a:latin typeface="Times New Roman" panose="02020603050405020304" pitchFamily="18" charset="0"/>
              </a:rPr>
              <a:t> positioned under the eardrum remnant. </a:t>
            </a:r>
          </a:p>
          <a:p>
            <a:r>
              <a:rPr lang="en-US" sz="1800" b="0" i="0" u="none" strike="noStrike" baseline="0" dirty="0">
                <a:solidFill>
                  <a:srgbClr val="221F1F"/>
                </a:solidFill>
                <a:latin typeface="Times New Roman" panose="02020603050405020304" pitchFamily="18" charset="0"/>
              </a:rPr>
              <a:t>The posterior perichondrium flap is </a:t>
            </a:r>
            <a:r>
              <a:rPr lang="en-US" sz="1800" b="0" i="0" u="none" strike="noStrike" baseline="0" dirty="0">
                <a:solidFill>
                  <a:schemeClr val="accent2">
                    <a:lumMod val="75000"/>
                  </a:schemeClr>
                </a:solidFill>
                <a:latin typeface="Times New Roman" panose="02020603050405020304" pitchFamily="18" charset="0"/>
              </a:rPr>
              <a:t>placed onto the ear canal bone, the anterior flap under the malleus handle and anterior part of the eardrum.</a:t>
            </a:r>
            <a:endParaRPr lang="en-US" dirty="0">
              <a:solidFill>
                <a:schemeClr val="accent2">
                  <a:lumMod val="75000"/>
                </a:schemeClr>
              </a:solidFill>
            </a:endParaRPr>
          </a:p>
        </p:txBody>
      </p:sp>
      <p:pic>
        <p:nvPicPr>
          <p:cNvPr id="19" name="Picture 18">
            <a:extLst>
              <a:ext uri="{FF2B5EF4-FFF2-40B4-BE49-F238E27FC236}">
                <a16:creationId xmlns:a16="http://schemas.microsoft.com/office/drawing/2014/main" id="{54767F76-35FB-285E-B818-2D92573592E4}"/>
              </a:ext>
            </a:extLst>
          </p:cNvPr>
          <p:cNvPicPr>
            <a:picLocks noChangeAspect="1"/>
          </p:cNvPicPr>
          <p:nvPr/>
        </p:nvPicPr>
        <p:blipFill>
          <a:blip r:embed="rId8"/>
          <a:stretch>
            <a:fillRect/>
          </a:stretch>
        </p:blipFill>
        <p:spPr>
          <a:xfrm>
            <a:off x="11786199" y="4297994"/>
            <a:ext cx="5473101" cy="3741106"/>
          </a:xfrm>
          <a:prstGeom prst="rect">
            <a:avLst/>
          </a:prstGeom>
        </p:spPr>
      </p:pic>
    </p:spTree>
    <p:extLst>
      <p:ext uri="{BB962C8B-B14F-4D97-AF65-F5344CB8AC3E}">
        <p14:creationId xmlns:p14="http://schemas.microsoft.com/office/powerpoint/2010/main" val="35478444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046006" y="941782"/>
            <a:ext cx="8195988" cy="1128322"/>
          </a:xfrm>
          <a:prstGeom prst="rect">
            <a:avLst/>
          </a:prstGeom>
        </p:spPr>
        <p:txBody>
          <a:bodyPr wrap="square" lIns="0" tIns="0" rIns="0" bIns="0" rtlCol="0" anchor="t">
            <a:spAutoFit/>
          </a:bodyPr>
          <a:lstStyle/>
          <a:p>
            <a:pPr algn="ctr">
              <a:lnSpc>
                <a:spcPct val="150000"/>
              </a:lnSpc>
            </a:pPr>
            <a:r>
              <a:rPr lang="en-US" sz="2600" dirty="0">
                <a:latin typeface="Fredoka" panose="020B0604020202020204" charset="0"/>
              </a:rPr>
              <a:t>13. Superior and posterior cartilage-perichondrium composite island graft tympanoplasty</a:t>
            </a:r>
            <a:endParaRPr lang="en-US" sz="26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0591799" cy="2158732"/>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A large “Pac-Man” graft </a:t>
            </a:r>
            <a:r>
              <a:rPr lang="en-US" sz="2400" dirty="0">
                <a:solidFill>
                  <a:schemeClr val="accent2">
                    <a:lumMod val="75000"/>
                  </a:schemeClr>
                </a:solidFill>
              </a:rPr>
              <a:t>covers the defect in the attic and the defect of the entire superior part of the tympanic cavity</a:t>
            </a:r>
            <a:r>
              <a:rPr lang="en-US" sz="2400" dirty="0"/>
              <a:t>.</a:t>
            </a:r>
          </a:p>
          <a:p>
            <a:pPr marL="342900" indent="-342900">
              <a:lnSpc>
                <a:spcPct val="150000"/>
              </a:lnSpc>
              <a:buFont typeface="Arial" panose="020B0604020202020204" pitchFamily="34" charset="0"/>
              <a:buChar char="•"/>
            </a:pPr>
            <a:r>
              <a:rPr lang="en-US" sz="2400" dirty="0"/>
              <a:t>Poe and </a:t>
            </a:r>
            <a:r>
              <a:rPr lang="en-US" sz="2400" dirty="0" err="1"/>
              <a:t>Gadre</a:t>
            </a:r>
            <a:r>
              <a:rPr lang="en-US" sz="2400" dirty="0"/>
              <a:t> combine </a:t>
            </a:r>
            <a:r>
              <a:rPr lang="en-US" sz="2400" dirty="0">
                <a:solidFill>
                  <a:schemeClr val="accent2">
                    <a:lumMod val="75000"/>
                  </a:schemeClr>
                </a:solidFill>
              </a:rPr>
              <a:t>two small, separate cartilage discs covered with one large perichondrium flap</a:t>
            </a:r>
            <a:r>
              <a:rPr lang="en-US" sz="2400" dirty="0"/>
              <a: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21724872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4">
            <a:extLst>
              <a:ext uri="{FF2B5EF4-FFF2-40B4-BE49-F238E27FC236}">
                <a16:creationId xmlns:a16="http://schemas.microsoft.com/office/drawing/2014/main" id="{3A92D4CE-CD15-59BD-78A9-86A59AF7C352}"/>
              </a:ext>
            </a:extLst>
          </p:cNvPr>
          <p:cNvSpPr txBox="1"/>
          <p:nvPr/>
        </p:nvSpPr>
        <p:spPr>
          <a:xfrm>
            <a:off x="361476" y="3937608"/>
            <a:ext cx="7944324" cy="1200329"/>
          </a:xfrm>
          <a:prstGeom prst="rect">
            <a:avLst/>
          </a:prstGeom>
          <a:noFill/>
        </p:spPr>
        <p:txBody>
          <a:bodyPr wrap="square">
            <a:spAutoFit/>
          </a:bodyPr>
          <a:lstStyle/>
          <a:p>
            <a:r>
              <a:rPr lang="en-US" b="1" i="0" u="none" strike="noStrike" baseline="0" dirty="0">
                <a:solidFill>
                  <a:srgbClr val="221F1F"/>
                </a:solidFill>
                <a:latin typeface="Trebuchet MS" panose="020B0603020202020204" pitchFamily="34" charset="0"/>
              </a:rPr>
              <a:t>Figure 16 </a:t>
            </a:r>
          </a:p>
          <a:p>
            <a:r>
              <a:rPr lang="en-US" b="0" i="0" u="none" strike="noStrike" baseline="0" dirty="0">
                <a:solidFill>
                  <a:srgbClr val="221F1F"/>
                </a:solidFill>
                <a:latin typeface="Times New Roman" panose="02020603050405020304" pitchFamily="18" charset="0"/>
              </a:rPr>
              <a:t>In case of </a:t>
            </a:r>
            <a:r>
              <a:rPr lang="en-US" b="0" i="0" u="none" strike="noStrike" baseline="0" dirty="0">
                <a:solidFill>
                  <a:schemeClr val="accent2">
                    <a:lumMod val="75000"/>
                  </a:schemeClr>
                </a:solidFill>
                <a:latin typeface="Times New Roman" panose="02020603050405020304" pitchFamily="18" charset="0"/>
              </a:rPr>
              <a:t>the attic and the posterosuperior pars tensa retraction </a:t>
            </a:r>
            <a:r>
              <a:rPr lang="en-US" b="1" i="0" u="none" strike="noStrike" baseline="0" dirty="0">
                <a:solidFill>
                  <a:srgbClr val="221F1F"/>
                </a:solidFill>
                <a:latin typeface="Times New Roman" panose="02020603050405020304" pitchFamily="18" charset="0"/>
              </a:rPr>
              <a:t>(A)</a:t>
            </a:r>
            <a:r>
              <a:rPr lang="en-US" b="0" i="0" u="none" strike="noStrike" baseline="0" dirty="0">
                <a:solidFill>
                  <a:srgbClr val="221F1F"/>
                </a:solidFill>
                <a:latin typeface="Times New Roman" panose="02020603050405020304" pitchFamily="18" charset="0"/>
              </a:rPr>
              <a:t>,</a:t>
            </a:r>
          </a:p>
          <a:p>
            <a:r>
              <a:rPr lang="en-US" b="0" i="0" u="none" strike="noStrike" baseline="0" dirty="0">
                <a:solidFill>
                  <a:srgbClr val="221F1F"/>
                </a:solidFill>
                <a:latin typeface="Times New Roman" panose="02020603050405020304" pitchFamily="18" charset="0"/>
              </a:rPr>
              <a:t>a </a:t>
            </a:r>
            <a:r>
              <a:rPr lang="en-US" b="0" i="0" u="none" strike="noStrike" baseline="0" dirty="0">
                <a:solidFill>
                  <a:schemeClr val="accent2">
                    <a:lumMod val="75000"/>
                  </a:schemeClr>
                </a:solidFill>
                <a:latin typeface="Times New Roman" panose="02020603050405020304" pitchFamily="18" charset="0"/>
              </a:rPr>
              <a:t>large composite graft, the “Big Mac” graft </a:t>
            </a:r>
            <a:r>
              <a:rPr lang="en-US" b="1" i="0" u="none" strike="noStrike" baseline="0" dirty="0">
                <a:solidFill>
                  <a:srgbClr val="221F1F"/>
                </a:solidFill>
                <a:latin typeface="Times New Roman" panose="02020603050405020304" pitchFamily="18" charset="0"/>
              </a:rPr>
              <a:t>(B)</a:t>
            </a:r>
            <a:r>
              <a:rPr lang="en-US" b="0" i="0" u="none" strike="noStrike" baseline="0" dirty="0">
                <a:solidFill>
                  <a:srgbClr val="221F1F"/>
                </a:solidFill>
                <a:latin typeface="Times New Roman" panose="02020603050405020304" pitchFamily="18" charset="0"/>
              </a:rPr>
              <a:t>,</a:t>
            </a:r>
          </a:p>
          <a:p>
            <a:r>
              <a:rPr lang="en-US" b="0" i="0" u="none" strike="noStrike" baseline="0" dirty="0">
                <a:solidFill>
                  <a:schemeClr val="accent2">
                    <a:lumMod val="75000"/>
                  </a:schemeClr>
                </a:solidFill>
                <a:latin typeface="Times New Roman" panose="02020603050405020304" pitchFamily="18" charset="0"/>
              </a:rPr>
              <a:t>covers the attic region and the superior part of the of the tympanic cavity </a:t>
            </a:r>
            <a:r>
              <a:rPr lang="en-US" b="1" i="0" u="none" strike="noStrike" baseline="0" dirty="0">
                <a:solidFill>
                  <a:srgbClr val="221F1F"/>
                </a:solidFill>
                <a:latin typeface="Times New Roman" panose="02020603050405020304" pitchFamily="18" charset="0"/>
              </a:rPr>
              <a:t>(C)</a:t>
            </a:r>
            <a:r>
              <a:rPr lang="en-US" b="0" i="0" u="none" strike="noStrike" baseline="0" dirty="0">
                <a:solidFill>
                  <a:srgbClr val="221F1F"/>
                </a:solidFill>
                <a:latin typeface="Times New Roman" panose="02020603050405020304" pitchFamily="18" charset="0"/>
              </a:rPr>
              <a:t>.</a:t>
            </a:r>
            <a:endParaRPr lang="en-US" sz="2400" dirty="0"/>
          </a:p>
        </p:txBody>
      </p:sp>
      <p:pic>
        <p:nvPicPr>
          <p:cNvPr id="4" name="Picture 3">
            <a:extLst>
              <a:ext uri="{FF2B5EF4-FFF2-40B4-BE49-F238E27FC236}">
                <a16:creationId xmlns:a16="http://schemas.microsoft.com/office/drawing/2014/main" id="{41DA3506-5F13-1B09-475C-2B0E26C4E76C}"/>
              </a:ext>
            </a:extLst>
          </p:cNvPr>
          <p:cNvPicPr>
            <a:picLocks noChangeAspect="1"/>
          </p:cNvPicPr>
          <p:nvPr/>
        </p:nvPicPr>
        <p:blipFill>
          <a:blip r:embed="rId6"/>
          <a:stretch>
            <a:fillRect/>
          </a:stretch>
        </p:blipFill>
        <p:spPr>
          <a:xfrm>
            <a:off x="7741470" y="31079"/>
            <a:ext cx="8602179" cy="8747161"/>
          </a:xfrm>
          <a:prstGeom prst="rect">
            <a:avLst/>
          </a:prstGeom>
        </p:spPr>
      </p:pic>
    </p:spTree>
    <p:extLst>
      <p:ext uri="{BB962C8B-B14F-4D97-AF65-F5344CB8AC3E}">
        <p14:creationId xmlns:p14="http://schemas.microsoft.com/office/powerpoint/2010/main" val="375293173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046006" y="941782"/>
            <a:ext cx="8195988" cy="1128322"/>
          </a:xfrm>
          <a:prstGeom prst="rect">
            <a:avLst/>
          </a:prstGeom>
        </p:spPr>
        <p:txBody>
          <a:bodyPr wrap="square" lIns="0" tIns="0" rIns="0" bIns="0" rtlCol="0" anchor="t">
            <a:spAutoFit/>
          </a:bodyPr>
          <a:lstStyle/>
          <a:p>
            <a:pPr algn="ctr">
              <a:lnSpc>
                <a:spcPct val="150000"/>
              </a:lnSpc>
            </a:pPr>
            <a:r>
              <a:rPr lang="en-US" sz="2600" dirty="0">
                <a:latin typeface="Fredoka" panose="020B0604020202020204" charset="0"/>
              </a:rPr>
              <a:t>14. Total pars tensa cartilage-perichondrium composite island graft tympanoplasty. </a:t>
            </a:r>
            <a:endParaRPr lang="en-US" sz="26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5950600" cy="4374724"/>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The total island graft with a diameter of 7 to 9 mm is used to close a total or subtotal perforation. It has several modifications :</a:t>
            </a:r>
          </a:p>
          <a:p>
            <a:pPr>
              <a:lnSpc>
                <a:spcPct val="150000"/>
              </a:lnSpc>
            </a:pPr>
            <a:r>
              <a:rPr lang="en-US" sz="2400" dirty="0"/>
              <a:t>A) the round graft</a:t>
            </a:r>
          </a:p>
          <a:p>
            <a:pPr>
              <a:lnSpc>
                <a:spcPct val="150000"/>
              </a:lnSpc>
            </a:pPr>
            <a:r>
              <a:rPr lang="en-US" sz="2400" dirty="0"/>
              <a:t>B) the round graft with different wedges</a:t>
            </a:r>
          </a:p>
          <a:p>
            <a:pPr>
              <a:lnSpc>
                <a:spcPct val="150000"/>
              </a:lnSpc>
            </a:pPr>
            <a:r>
              <a:rPr lang="en-US" sz="2400" dirty="0"/>
              <a:t>C) the Dornhoffer graft, consisting of two semicircular discs, connected with the perichondrium</a:t>
            </a:r>
          </a:p>
          <a:p>
            <a:pPr>
              <a:lnSpc>
                <a:spcPct val="150000"/>
              </a:lnSpc>
            </a:pPr>
            <a:r>
              <a:rPr lang="en-US" sz="2400" dirty="0"/>
              <a:t>D) the Jahnke graft, with four cartilage belts </a:t>
            </a:r>
          </a:p>
          <a:p>
            <a:pPr>
              <a:lnSpc>
                <a:spcPct val="150000"/>
              </a:lnSpc>
            </a:pPr>
            <a:r>
              <a:rPr lang="en-US" sz="2400" dirty="0"/>
              <a:t>E) the “Mercedes- Benz” graft with excision of a vertical strip to the center, and two radial incisions of the cartilage disc, making it conical in shape</a:t>
            </a:r>
          </a:p>
          <a:p>
            <a:pPr>
              <a:lnSpc>
                <a:spcPct val="150000"/>
              </a:lnSpc>
            </a:pPr>
            <a:r>
              <a:rPr lang="en-US" sz="2400" dirty="0"/>
              <a:t>F) the wheel- shaped island graft, which split the round disc into four pieces, connected with the perichondrium.</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28661823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4219738" y="3543300"/>
            <a:ext cx="9144000" cy="24160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3567816" y="4014443"/>
            <a:ext cx="10503139" cy="1128389"/>
          </a:xfrm>
          <a:prstGeom prst="rect">
            <a:avLst/>
          </a:prstGeom>
        </p:spPr>
        <p:txBody>
          <a:bodyPr wrap="square" lIns="0" tIns="0" rIns="0" bIns="0" rtlCol="0" anchor="t">
            <a:spAutoFit/>
          </a:bodyPr>
          <a:lstStyle/>
          <a:p>
            <a:pPr algn="ctr">
              <a:lnSpc>
                <a:spcPts val="9250"/>
              </a:lnSpc>
            </a:pPr>
            <a:r>
              <a:rPr lang="en-US" sz="6607" dirty="0">
                <a:solidFill>
                  <a:srgbClr val="000000"/>
                </a:solidFill>
                <a:latin typeface="Fredoka"/>
                <a:ea typeface="Fredoka"/>
                <a:cs typeface="Fredoka"/>
                <a:sym typeface="Fredoka"/>
              </a:rPr>
              <a:t>Introduction</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13472638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046006" y="941782"/>
            <a:ext cx="8195988" cy="1128322"/>
          </a:xfrm>
          <a:prstGeom prst="rect">
            <a:avLst/>
          </a:prstGeom>
        </p:spPr>
        <p:txBody>
          <a:bodyPr wrap="square" lIns="0" tIns="0" rIns="0" bIns="0" rtlCol="0" anchor="t">
            <a:spAutoFit/>
          </a:bodyPr>
          <a:lstStyle/>
          <a:p>
            <a:pPr algn="ctr">
              <a:lnSpc>
                <a:spcPct val="150000"/>
              </a:lnSpc>
            </a:pPr>
            <a:r>
              <a:rPr lang="en-US" sz="2600" dirty="0">
                <a:latin typeface="Fredoka" panose="020B0604020202020204" charset="0"/>
              </a:rPr>
              <a:t>14. Total pars tensa cartilage-perichondrium composite island graft tympanoplasty. </a:t>
            </a:r>
            <a:endParaRPr lang="en-US" sz="26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5950600" cy="3266728"/>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The differences between these techniques may be in placement procedure, conical shape of the grafts, or vibrations of the grafts.</a:t>
            </a:r>
          </a:p>
          <a:p>
            <a:pPr marL="342900" indent="-342900">
              <a:lnSpc>
                <a:spcPct val="150000"/>
              </a:lnSpc>
              <a:buFont typeface="Arial" panose="020B0604020202020204" pitchFamily="34" charset="0"/>
              <a:buChar char="•"/>
            </a:pPr>
            <a:r>
              <a:rPr lang="en-US" sz="2400" dirty="0"/>
              <a:t>Grafts C through F are easier to be implanted than grafts A and B.</a:t>
            </a:r>
          </a:p>
          <a:p>
            <a:pPr marL="342900" indent="-342900">
              <a:lnSpc>
                <a:spcPct val="150000"/>
              </a:lnSpc>
              <a:buFont typeface="Arial" panose="020B0604020202020204" pitchFamily="34" charset="0"/>
              <a:buChar char="•"/>
            </a:pPr>
            <a:r>
              <a:rPr lang="en-US" sz="2400" dirty="0"/>
              <a:t>Most total island grafts are implanted in underlay technique. </a:t>
            </a:r>
          </a:p>
          <a:p>
            <a:pPr marL="342900" indent="-342900">
              <a:lnSpc>
                <a:spcPct val="150000"/>
              </a:lnSpc>
              <a:buFont typeface="Arial" panose="020B0604020202020204" pitchFamily="34" charset="0"/>
              <a:buChar char="•"/>
            </a:pPr>
            <a:r>
              <a:rPr lang="en-US" sz="2400" dirty="0"/>
              <a:t>Nitsche used on-lay placement of the graft.</a:t>
            </a:r>
          </a:p>
          <a:p>
            <a:pPr marL="342900" indent="-342900">
              <a:lnSpc>
                <a:spcPct val="150000"/>
              </a:lnSpc>
              <a:buFont typeface="Arial" panose="020B0604020202020204" pitchFamily="34" charset="0"/>
              <a:buChar char="•"/>
            </a:pPr>
            <a:r>
              <a:rPr lang="en-US" sz="2400" dirty="0"/>
              <a:t>Thus the on-lay technique may be a reasonable modification as well.</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9859733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4">
            <a:extLst>
              <a:ext uri="{FF2B5EF4-FFF2-40B4-BE49-F238E27FC236}">
                <a16:creationId xmlns:a16="http://schemas.microsoft.com/office/drawing/2014/main" id="{3A92D4CE-CD15-59BD-78A9-86A59AF7C352}"/>
              </a:ext>
            </a:extLst>
          </p:cNvPr>
          <p:cNvSpPr txBox="1"/>
          <p:nvPr/>
        </p:nvSpPr>
        <p:spPr>
          <a:xfrm>
            <a:off x="361476" y="3937608"/>
            <a:ext cx="6877524" cy="3785652"/>
          </a:xfrm>
          <a:prstGeom prst="rect">
            <a:avLst/>
          </a:prstGeom>
          <a:noFill/>
        </p:spPr>
        <p:txBody>
          <a:bodyPr wrap="square">
            <a:spAutoFit/>
          </a:bodyPr>
          <a:lstStyle/>
          <a:p>
            <a:r>
              <a:rPr lang="en-US" sz="2000" b="1" i="0" u="none" strike="noStrike" baseline="0" dirty="0">
                <a:solidFill>
                  <a:srgbClr val="221F1F"/>
                </a:solidFill>
                <a:latin typeface="Trebuchet MS" panose="020B0603020202020204" pitchFamily="34" charset="0"/>
              </a:rPr>
              <a:t>Figure 17 </a:t>
            </a:r>
          </a:p>
          <a:p>
            <a:r>
              <a:rPr lang="en-US" sz="2000" b="0" i="0" u="none" strike="noStrike" baseline="0" dirty="0">
                <a:solidFill>
                  <a:srgbClr val="221F1F"/>
                </a:solidFill>
                <a:latin typeface="Times New Roman" panose="02020603050405020304" pitchFamily="18" charset="0"/>
              </a:rPr>
              <a:t>Four examples of the total pars tensa cartilage-perichondrium composite island grafts with the surrounding perichondrium flaps. </a:t>
            </a:r>
          </a:p>
          <a:p>
            <a:endParaRPr lang="en-US" sz="2000" b="0" i="0" u="none" strike="noStrike" baseline="0" dirty="0">
              <a:solidFill>
                <a:srgbClr val="221F1F"/>
              </a:solidFill>
              <a:latin typeface="Times New Roman" panose="02020603050405020304" pitchFamily="18" charset="0"/>
            </a:endParaRPr>
          </a:p>
          <a:p>
            <a:pPr marL="342900" indent="-342900">
              <a:buAutoNum type="alphaUcParenBoth"/>
            </a:pPr>
            <a:r>
              <a:rPr lang="en-US" sz="2000" b="0" i="0" u="none" strike="noStrike" baseline="0" dirty="0">
                <a:solidFill>
                  <a:schemeClr val="accent2">
                    <a:lumMod val="75000"/>
                  </a:schemeClr>
                </a:solidFill>
                <a:latin typeface="Times New Roman" panose="02020603050405020304" pitchFamily="18" charset="0"/>
              </a:rPr>
              <a:t>The round full-thickness cartilage disc. </a:t>
            </a:r>
          </a:p>
          <a:p>
            <a:pPr marL="342900" indent="-342900">
              <a:buAutoNum type="alphaUcParenBoth"/>
            </a:pPr>
            <a:r>
              <a:rPr lang="en-US" sz="2000" b="0" i="0" u="none" strike="noStrike" baseline="0" dirty="0">
                <a:solidFill>
                  <a:schemeClr val="accent2">
                    <a:lumMod val="75000"/>
                  </a:schemeClr>
                </a:solidFill>
                <a:latin typeface="Times New Roman" panose="02020603050405020304" pitchFamily="18" charset="0"/>
              </a:rPr>
              <a:t>With a wedge to accommodate the malleus handle.</a:t>
            </a:r>
          </a:p>
          <a:p>
            <a:pPr marL="342900" indent="-342900">
              <a:buAutoNum type="alphaUcParenBoth"/>
            </a:pPr>
            <a:r>
              <a:rPr lang="en-US" sz="2000" b="0" i="0" u="none" strike="noStrike" baseline="0" dirty="0">
                <a:solidFill>
                  <a:schemeClr val="accent2">
                    <a:lumMod val="75000"/>
                  </a:schemeClr>
                </a:solidFill>
                <a:latin typeface="Times New Roman" panose="02020603050405020304" pitchFamily="18" charset="0"/>
              </a:rPr>
              <a:t>The Dornhoffer graft, made by removal of a 2-mm broad, central belt of the cartilage disc, resulting in two semicircular discs connected with the perichondrium.</a:t>
            </a:r>
          </a:p>
          <a:p>
            <a:pPr marL="342900" indent="-342900">
              <a:buAutoNum type="alphaUcParenBoth"/>
            </a:pPr>
            <a:r>
              <a:rPr lang="en-US" sz="2000" dirty="0">
                <a:solidFill>
                  <a:schemeClr val="accent2">
                    <a:lumMod val="75000"/>
                  </a:schemeClr>
                </a:solidFill>
                <a:latin typeface="Times New Roman" panose="02020603050405020304" pitchFamily="18" charset="0"/>
              </a:rPr>
              <a:t> </a:t>
            </a:r>
            <a:r>
              <a:rPr lang="en-US" sz="2000" b="0" i="0" u="none" strike="noStrike" baseline="0" dirty="0">
                <a:solidFill>
                  <a:schemeClr val="accent2">
                    <a:lumMod val="75000"/>
                  </a:schemeClr>
                </a:solidFill>
                <a:latin typeface="Times New Roman" panose="02020603050405020304" pitchFamily="18" charset="0"/>
              </a:rPr>
              <a:t>The Jahnke graft with removal of three small belts of the cartilage.</a:t>
            </a:r>
            <a:endParaRPr lang="en-US" sz="2800" dirty="0">
              <a:solidFill>
                <a:schemeClr val="accent2">
                  <a:lumMod val="75000"/>
                </a:schemeClr>
              </a:solidFill>
            </a:endParaRPr>
          </a:p>
        </p:txBody>
      </p:sp>
      <p:pic>
        <p:nvPicPr>
          <p:cNvPr id="3" name="Picture 2">
            <a:extLst>
              <a:ext uri="{FF2B5EF4-FFF2-40B4-BE49-F238E27FC236}">
                <a16:creationId xmlns:a16="http://schemas.microsoft.com/office/drawing/2014/main" id="{77A43601-13EA-071F-6D8B-152E0BA0417D}"/>
              </a:ext>
            </a:extLst>
          </p:cNvPr>
          <p:cNvPicPr>
            <a:picLocks noChangeAspect="1"/>
          </p:cNvPicPr>
          <p:nvPr/>
        </p:nvPicPr>
        <p:blipFill>
          <a:blip r:embed="rId6"/>
          <a:stretch>
            <a:fillRect/>
          </a:stretch>
        </p:blipFill>
        <p:spPr>
          <a:xfrm>
            <a:off x="7323547" y="266702"/>
            <a:ext cx="10951984" cy="8542139"/>
          </a:xfrm>
          <a:prstGeom prst="rect">
            <a:avLst/>
          </a:prstGeom>
        </p:spPr>
      </p:pic>
    </p:spTree>
    <p:extLst>
      <p:ext uri="{BB962C8B-B14F-4D97-AF65-F5344CB8AC3E}">
        <p14:creationId xmlns:p14="http://schemas.microsoft.com/office/powerpoint/2010/main" val="2762479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4">
            <a:extLst>
              <a:ext uri="{FF2B5EF4-FFF2-40B4-BE49-F238E27FC236}">
                <a16:creationId xmlns:a16="http://schemas.microsoft.com/office/drawing/2014/main" id="{3A92D4CE-CD15-59BD-78A9-86A59AF7C352}"/>
              </a:ext>
            </a:extLst>
          </p:cNvPr>
          <p:cNvSpPr txBox="1"/>
          <p:nvPr/>
        </p:nvSpPr>
        <p:spPr>
          <a:xfrm>
            <a:off x="361476" y="3937608"/>
            <a:ext cx="6877524" cy="2246769"/>
          </a:xfrm>
          <a:prstGeom prst="rect">
            <a:avLst/>
          </a:prstGeom>
          <a:noFill/>
        </p:spPr>
        <p:txBody>
          <a:bodyPr wrap="square">
            <a:spAutoFit/>
          </a:bodyPr>
          <a:lstStyle/>
          <a:p>
            <a:r>
              <a:rPr lang="en-US" sz="2000" b="1" i="0" u="none" strike="noStrike" baseline="0" dirty="0">
                <a:solidFill>
                  <a:srgbClr val="221F1F"/>
                </a:solidFill>
                <a:latin typeface="Trebuchet MS" panose="020B0603020202020204" pitchFamily="34" charset="0"/>
              </a:rPr>
              <a:t>Figure 18 </a:t>
            </a:r>
          </a:p>
          <a:p>
            <a:r>
              <a:rPr lang="en-US" sz="2000" b="0" i="0" u="none" strike="noStrike" baseline="0" dirty="0">
                <a:solidFill>
                  <a:srgbClr val="221F1F"/>
                </a:solidFill>
                <a:latin typeface="Times New Roman" panose="02020603050405020304" pitchFamily="18" charset="0"/>
              </a:rPr>
              <a:t>Side view of the underlay pars tensa total island graft in a total perforation and missing stapes. </a:t>
            </a:r>
          </a:p>
          <a:p>
            <a:r>
              <a:rPr lang="en-US" sz="2000" b="0" i="0" u="none" strike="noStrike" baseline="0" dirty="0">
                <a:solidFill>
                  <a:srgbClr val="221F1F"/>
                </a:solidFill>
                <a:latin typeface="Times New Roman" panose="02020603050405020304" pitchFamily="18" charset="0"/>
              </a:rPr>
              <a:t>The Dornhoffer graft is placed under the fibrous annulus; it covers the head of the titanium prosthesis and the malleus handle. </a:t>
            </a:r>
          </a:p>
          <a:p>
            <a:r>
              <a:rPr lang="en-US" sz="2000" b="0" i="0" u="none" strike="noStrike" baseline="0" dirty="0">
                <a:solidFill>
                  <a:srgbClr val="221F1F"/>
                </a:solidFill>
                <a:latin typeface="Times New Roman" panose="02020603050405020304" pitchFamily="18" charset="0"/>
              </a:rPr>
              <a:t>The perichondrium flaps are placed onto the anterior and posterior ear canal bone.</a:t>
            </a:r>
            <a:endParaRPr lang="en-US" sz="3200" dirty="0">
              <a:solidFill>
                <a:schemeClr val="accent2">
                  <a:lumMod val="75000"/>
                </a:schemeClr>
              </a:solidFill>
            </a:endParaRPr>
          </a:p>
        </p:txBody>
      </p:sp>
      <p:pic>
        <p:nvPicPr>
          <p:cNvPr id="4" name="Picture 3">
            <a:extLst>
              <a:ext uri="{FF2B5EF4-FFF2-40B4-BE49-F238E27FC236}">
                <a16:creationId xmlns:a16="http://schemas.microsoft.com/office/drawing/2014/main" id="{8661CAC1-1355-342A-1029-6BDDF0C5178F}"/>
              </a:ext>
            </a:extLst>
          </p:cNvPr>
          <p:cNvPicPr>
            <a:picLocks noChangeAspect="1"/>
          </p:cNvPicPr>
          <p:nvPr/>
        </p:nvPicPr>
        <p:blipFill>
          <a:blip r:embed="rId6"/>
          <a:stretch>
            <a:fillRect/>
          </a:stretch>
        </p:blipFill>
        <p:spPr>
          <a:xfrm>
            <a:off x="8534400" y="1485900"/>
            <a:ext cx="7483231" cy="5233524"/>
          </a:xfrm>
          <a:prstGeom prst="rect">
            <a:avLst/>
          </a:prstGeom>
        </p:spPr>
      </p:pic>
    </p:spTree>
    <p:extLst>
      <p:ext uri="{BB962C8B-B14F-4D97-AF65-F5344CB8AC3E}">
        <p14:creationId xmlns:p14="http://schemas.microsoft.com/office/powerpoint/2010/main" val="31282679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4219738" y="3543300"/>
            <a:ext cx="9144000" cy="24160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3567816" y="4014443"/>
            <a:ext cx="10503139" cy="1128389"/>
          </a:xfrm>
          <a:prstGeom prst="rect">
            <a:avLst/>
          </a:prstGeom>
        </p:spPr>
        <p:txBody>
          <a:bodyPr wrap="square" lIns="0" tIns="0" rIns="0" bIns="0" rtlCol="0" anchor="t">
            <a:spAutoFit/>
          </a:bodyPr>
          <a:lstStyle/>
          <a:p>
            <a:pPr algn="ctr">
              <a:lnSpc>
                <a:spcPts val="9250"/>
              </a:lnSpc>
            </a:pPr>
            <a:r>
              <a:rPr lang="en-US" sz="6607" dirty="0">
                <a:solidFill>
                  <a:srgbClr val="000000"/>
                </a:solidFill>
                <a:latin typeface="Fredoka"/>
                <a:ea typeface="Fredoka"/>
                <a:cs typeface="Fredoka"/>
                <a:sym typeface="Fredoka"/>
              </a:rPr>
              <a:t>Group D</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17102198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942276"/>
            <a:ext cx="16192500" cy="5090318"/>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417117" y="872317"/>
            <a:ext cx="13520442"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2297760" y="1116503"/>
            <a:ext cx="13639799" cy="1401025"/>
          </a:xfrm>
          <a:prstGeom prst="rect">
            <a:avLst/>
          </a:prstGeom>
        </p:spPr>
        <p:txBody>
          <a:bodyPr wrap="square" lIns="0" tIns="0" rIns="0" bIns="0" rtlCol="0" anchor="t">
            <a:spAutoFit/>
          </a:bodyPr>
          <a:lstStyle/>
          <a:p>
            <a:pPr algn="ctr">
              <a:lnSpc>
                <a:spcPct val="150000"/>
              </a:lnSpc>
            </a:pPr>
            <a:r>
              <a:rPr lang="en-US" sz="3200" b="1" dirty="0">
                <a:solidFill>
                  <a:schemeClr val="accent5">
                    <a:lumMod val="75000"/>
                  </a:schemeClr>
                </a:solidFill>
              </a:rPr>
              <a:t>Group D: Tympanoplasty with Special Total Pars Tensa Cartilage-Perichondrium Composite Grafts</a:t>
            </a:r>
          </a:p>
        </p:txBody>
      </p:sp>
      <p:sp>
        <p:nvSpPr>
          <p:cNvPr id="15" name="TextBox 15"/>
          <p:cNvSpPr txBox="1"/>
          <p:nvPr/>
        </p:nvSpPr>
        <p:spPr>
          <a:xfrm>
            <a:off x="1454244" y="3364576"/>
            <a:ext cx="15805056" cy="2139688"/>
          </a:xfrm>
          <a:prstGeom prst="rect">
            <a:avLst/>
          </a:prstGeom>
        </p:spPr>
        <p:txBody>
          <a:bodyPr wrap="square" lIns="0" tIns="0" rIns="0" bIns="0" rtlCol="0" anchor="t">
            <a:spAutoFit/>
          </a:bodyPr>
          <a:lstStyle/>
          <a:p>
            <a:pPr>
              <a:lnSpc>
                <a:spcPct val="150000"/>
              </a:lnSpc>
            </a:pPr>
            <a:r>
              <a:rPr lang="en-US" sz="3200" dirty="0"/>
              <a:t>All three composite grafts are </a:t>
            </a:r>
            <a:r>
              <a:rPr lang="en-US" sz="3200" dirty="0">
                <a:solidFill>
                  <a:schemeClr val="accent2">
                    <a:lumMod val="75000"/>
                  </a:schemeClr>
                </a:solidFill>
              </a:rPr>
              <a:t>used in closure of a total perforation</a:t>
            </a:r>
            <a:r>
              <a:rPr lang="en-US" sz="3200" dirty="0"/>
              <a:t>, but all differ from each other.</a:t>
            </a:r>
          </a:p>
          <a:p>
            <a:pPr>
              <a:lnSpc>
                <a:spcPct val="150000"/>
              </a:lnSpc>
            </a:pPr>
            <a:r>
              <a:rPr lang="en-US" sz="3200" dirty="0"/>
              <a:t> The purposes of the grafts differ as well.</a:t>
            </a:r>
            <a:endParaRPr lang="en-US" sz="3600" dirty="0">
              <a:solidFill>
                <a:schemeClr val="accent2">
                  <a:lumMod val="75000"/>
                </a:schemeClr>
              </a:solidFill>
            </a:endParaRP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177142871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046006" y="941782"/>
            <a:ext cx="8195988" cy="1128322"/>
          </a:xfrm>
          <a:prstGeom prst="rect">
            <a:avLst/>
          </a:prstGeom>
        </p:spPr>
        <p:txBody>
          <a:bodyPr wrap="square" lIns="0" tIns="0" rIns="0" bIns="0" rtlCol="0" anchor="t">
            <a:spAutoFit/>
          </a:bodyPr>
          <a:lstStyle/>
          <a:p>
            <a:pPr algn="ctr">
              <a:lnSpc>
                <a:spcPct val="150000"/>
              </a:lnSpc>
            </a:pPr>
            <a:r>
              <a:rPr lang="en-US" sz="2600" dirty="0">
                <a:latin typeface="Fredoka" panose="020B0604020202020204" charset="0"/>
              </a:rPr>
              <a:t>15. Annular cartilage-perichondrium composite graft tympanoplasty</a:t>
            </a:r>
            <a:endParaRPr lang="en-US" sz="26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5950600" cy="4374724"/>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The annular graft is a 1.5- to 3-mm broad horse- shoe-shaped cartilage ring covered with the perichondrium, which continues around the cartilage as a peripheral flap.</a:t>
            </a:r>
          </a:p>
          <a:p>
            <a:pPr marL="342900" indent="-342900">
              <a:lnSpc>
                <a:spcPct val="150000"/>
              </a:lnSpc>
              <a:buFont typeface="Arial" panose="020B0604020202020204" pitchFamily="34" charset="0"/>
              <a:buChar char="•"/>
            </a:pPr>
            <a:r>
              <a:rPr lang="en-US" sz="2400" dirty="0"/>
              <a:t> The purpose of the graft is to maintain the lateral position of the eardrum graft.</a:t>
            </a:r>
          </a:p>
          <a:p>
            <a:pPr marL="342900" indent="-342900">
              <a:lnSpc>
                <a:spcPct val="150000"/>
              </a:lnSpc>
              <a:buFont typeface="Arial" panose="020B0604020202020204" pitchFamily="34" charset="0"/>
              <a:buChar char="•"/>
            </a:pPr>
            <a:r>
              <a:rPr lang="en-US" sz="2400" dirty="0"/>
              <a:t>The modifications of the annular graft methods are:</a:t>
            </a:r>
          </a:p>
          <a:p>
            <a:pPr marL="457200" indent="-457200">
              <a:lnSpc>
                <a:spcPct val="150000"/>
              </a:lnSpc>
              <a:buFont typeface="+mj-lt"/>
              <a:buAutoNum type="arabicPeriod"/>
            </a:pPr>
            <a:r>
              <a:rPr lang="en-US" sz="2400" dirty="0"/>
              <a:t> placement as on-lay graft onto the eardrum remnant;</a:t>
            </a:r>
          </a:p>
          <a:p>
            <a:pPr marL="457200" indent="-457200">
              <a:lnSpc>
                <a:spcPct val="150000"/>
              </a:lnSpc>
              <a:buFont typeface="+mj-lt"/>
              <a:buAutoNum type="arabicPeriod"/>
            </a:pPr>
            <a:r>
              <a:rPr lang="en-US" sz="2400" dirty="0"/>
              <a:t> removal of the entire fibrous annulus with the eardrum remnant and placement of the annulus graft at the level of the bony annulus, suspended by the perichondrium flap;</a:t>
            </a:r>
          </a:p>
          <a:p>
            <a:pPr marL="457200" indent="-457200">
              <a:lnSpc>
                <a:spcPct val="150000"/>
              </a:lnSpc>
              <a:buFont typeface="+mj-lt"/>
              <a:buAutoNum type="arabicPeriod"/>
            </a:pPr>
            <a:r>
              <a:rPr lang="en-US" sz="2400" dirty="0"/>
              <a:t>underlay placement of the annulus graft.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38188071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4">
            <a:extLst>
              <a:ext uri="{FF2B5EF4-FFF2-40B4-BE49-F238E27FC236}">
                <a16:creationId xmlns:a16="http://schemas.microsoft.com/office/drawing/2014/main" id="{3A92D4CE-CD15-59BD-78A9-86A59AF7C352}"/>
              </a:ext>
            </a:extLst>
          </p:cNvPr>
          <p:cNvSpPr txBox="1"/>
          <p:nvPr/>
        </p:nvSpPr>
        <p:spPr>
          <a:xfrm>
            <a:off x="685800" y="6337339"/>
            <a:ext cx="6934200" cy="1938992"/>
          </a:xfrm>
          <a:prstGeom prst="rect">
            <a:avLst/>
          </a:prstGeom>
          <a:noFill/>
        </p:spPr>
        <p:txBody>
          <a:bodyPr wrap="square">
            <a:spAutoFit/>
          </a:bodyPr>
          <a:lstStyle/>
          <a:p>
            <a:r>
              <a:rPr lang="en-US" sz="2000" b="1" i="0" u="none" strike="noStrike" baseline="0" dirty="0">
                <a:solidFill>
                  <a:srgbClr val="221F1F"/>
                </a:solidFill>
                <a:latin typeface="Trebuchet MS" panose="020B0603020202020204" pitchFamily="34" charset="0"/>
              </a:rPr>
              <a:t>Figure 19 </a:t>
            </a:r>
          </a:p>
          <a:p>
            <a:r>
              <a:rPr lang="en-US" sz="2000" b="0" i="0" u="none" strike="noStrike" baseline="0" dirty="0">
                <a:solidFill>
                  <a:srgbClr val="221F1F"/>
                </a:solidFill>
                <a:latin typeface="Times New Roman" panose="02020603050405020304" pitchFamily="18" charset="0"/>
              </a:rPr>
              <a:t>The on-lay placement of the annular composite graft (</a:t>
            </a:r>
            <a:r>
              <a:rPr lang="en-US" sz="2000" b="0" i="1" u="none" strike="noStrike" baseline="0" dirty="0">
                <a:solidFill>
                  <a:srgbClr val="221F1F"/>
                </a:solidFill>
                <a:latin typeface="Times New Roman" panose="02020603050405020304" pitchFamily="18" charset="0"/>
              </a:rPr>
              <a:t>dashed lines</a:t>
            </a:r>
            <a:r>
              <a:rPr lang="en-US" sz="2000" b="0" i="0" u="none" strike="noStrike" baseline="0" dirty="0">
                <a:solidFill>
                  <a:srgbClr val="221F1F"/>
                </a:solidFill>
                <a:latin typeface="Times New Roman" panose="02020603050405020304" pitchFamily="18" charset="0"/>
              </a:rPr>
              <a:t>) </a:t>
            </a:r>
            <a:r>
              <a:rPr lang="en-US" sz="2000" b="0" i="0" u="none" strike="noStrike" baseline="0" dirty="0">
                <a:solidFill>
                  <a:schemeClr val="accent2">
                    <a:lumMod val="75000"/>
                  </a:schemeClr>
                </a:solidFill>
                <a:latin typeface="Times New Roman" panose="02020603050405020304" pitchFamily="18" charset="0"/>
              </a:rPr>
              <a:t>onto the denuded eardrum remnant. </a:t>
            </a:r>
          </a:p>
          <a:p>
            <a:r>
              <a:rPr lang="en-US" sz="2000" b="0" i="0" u="none" strike="noStrike" baseline="0" dirty="0">
                <a:solidFill>
                  <a:srgbClr val="221F1F"/>
                </a:solidFill>
                <a:latin typeface="Times New Roman" panose="02020603050405020304" pitchFamily="18" charset="0"/>
              </a:rPr>
              <a:t>The perichondrium flap </a:t>
            </a:r>
            <a:r>
              <a:rPr lang="en-US" sz="2000" b="0" i="0" u="none" strike="noStrike" baseline="0" dirty="0">
                <a:solidFill>
                  <a:schemeClr val="accent2">
                    <a:lumMod val="75000"/>
                  </a:schemeClr>
                </a:solidFill>
                <a:latin typeface="Times New Roman" panose="02020603050405020304" pitchFamily="18" charset="0"/>
              </a:rPr>
              <a:t>covers the bone of the ear canal. </a:t>
            </a:r>
          </a:p>
          <a:p>
            <a:r>
              <a:rPr lang="en-US" sz="2000" b="0" i="0" u="none" strike="noStrike" baseline="0" dirty="0">
                <a:solidFill>
                  <a:srgbClr val="221F1F"/>
                </a:solidFill>
                <a:latin typeface="Times New Roman" panose="02020603050405020304" pitchFamily="18" charset="0"/>
              </a:rPr>
              <a:t>The three elevated epithelial flaps </a:t>
            </a:r>
            <a:r>
              <a:rPr lang="en-US" sz="2000" b="0" i="0" u="none" strike="noStrike" baseline="0" dirty="0">
                <a:solidFill>
                  <a:schemeClr val="accent2">
                    <a:lumMod val="75000"/>
                  </a:schemeClr>
                </a:solidFill>
                <a:latin typeface="Times New Roman" panose="02020603050405020304" pitchFamily="18" charset="0"/>
              </a:rPr>
              <a:t>will be replaced and will cover the superior ends of the annular graft.</a:t>
            </a:r>
            <a:endParaRPr lang="en-US" sz="3600" dirty="0">
              <a:solidFill>
                <a:schemeClr val="accent2">
                  <a:lumMod val="75000"/>
                </a:schemeClr>
              </a:solidFill>
            </a:endParaRPr>
          </a:p>
        </p:txBody>
      </p:sp>
      <p:pic>
        <p:nvPicPr>
          <p:cNvPr id="3" name="Picture 2">
            <a:extLst>
              <a:ext uri="{FF2B5EF4-FFF2-40B4-BE49-F238E27FC236}">
                <a16:creationId xmlns:a16="http://schemas.microsoft.com/office/drawing/2014/main" id="{9F9CF120-677B-78D2-9138-740F09B1F315}"/>
              </a:ext>
            </a:extLst>
          </p:cNvPr>
          <p:cNvPicPr>
            <a:picLocks noChangeAspect="1"/>
          </p:cNvPicPr>
          <p:nvPr/>
        </p:nvPicPr>
        <p:blipFill>
          <a:blip r:embed="rId6"/>
          <a:stretch>
            <a:fillRect/>
          </a:stretch>
        </p:blipFill>
        <p:spPr>
          <a:xfrm>
            <a:off x="609600" y="800100"/>
            <a:ext cx="6324600" cy="5173762"/>
          </a:xfrm>
          <a:prstGeom prst="rect">
            <a:avLst/>
          </a:prstGeom>
        </p:spPr>
      </p:pic>
      <p:pic>
        <p:nvPicPr>
          <p:cNvPr id="7" name="Picture 6">
            <a:extLst>
              <a:ext uri="{FF2B5EF4-FFF2-40B4-BE49-F238E27FC236}">
                <a16:creationId xmlns:a16="http://schemas.microsoft.com/office/drawing/2014/main" id="{E2557BA9-C2DE-DFFD-A7CD-2EC489961A4A}"/>
              </a:ext>
            </a:extLst>
          </p:cNvPr>
          <p:cNvPicPr>
            <a:picLocks noChangeAspect="1"/>
          </p:cNvPicPr>
          <p:nvPr/>
        </p:nvPicPr>
        <p:blipFill>
          <a:blip r:embed="rId7"/>
          <a:stretch>
            <a:fillRect/>
          </a:stretch>
        </p:blipFill>
        <p:spPr>
          <a:xfrm>
            <a:off x="7848600" y="612435"/>
            <a:ext cx="9033751" cy="4302465"/>
          </a:xfrm>
          <a:prstGeom prst="rect">
            <a:avLst/>
          </a:prstGeom>
        </p:spPr>
      </p:pic>
      <p:sp>
        <p:nvSpPr>
          <p:cNvPr id="9" name="TextBox 8">
            <a:extLst>
              <a:ext uri="{FF2B5EF4-FFF2-40B4-BE49-F238E27FC236}">
                <a16:creationId xmlns:a16="http://schemas.microsoft.com/office/drawing/2014/main" id="{CA742745-321E-B4BF-C229-419CA0470C18}"/>
              </a:ext>
            </a:extLst>
          </p:cNvPr>
          <p:cNvSpPr txBox="1"/>
          <p:nvPr/>
        </p:nvSpPr>
        <p:spPr>
          <a:xfrm>
            <a:off x="8680376" y="6525174"/>
            <a:ext cx="7370198" cy="1631216"/>
          </a:xfrm>
          <a:prstGeom prst="rect">
            <a:avLst/>
          </a:prstGeom>
          <a:noFill/>
        </p:spPr>
        <p:txBody>
          <a:bodyPr wrap="square">
            <a:spAutoFit/>
          </a:bodyPr>
          <a:lstStyle/>
          <a:p>
            <a:r>
              <a:rPr lang="en-US" sz="2000" b="1" i="0" u="none" strike="noStrike" baseline="0" dirty="0">
                <a:solidFill>
                  <a:srgbClr val="221F1F"/>
                </a:solidFill>
                <a:latin typeface="Trebuchet MS" panose="020B0603020202020204" pitchFamily="34" charset="0"/>
              </a:rPr>
              <a:t>Figure 20 </a:t>
            </a:r>
          </a:p>
          <a:p>
            <a:r>
              <a:rPr lang="en-US" sz="2000" b="0" i="0" u="none" strike="noStrike" baseline="0" dirty="0">
                <a:solidFill>
                  <a:srgbClr val="221F1F"/>
                </a:solidFill>
                <a:latin typeface="Times New Roman" panose="02020603050405020304" pitchFamily="18" charset="0"/>
              </a:rPr>
              <a:t>Side view of the on-lay cartilage tympanoplasty with the annular graft. </a:t>
            </a:r>
          </a:p>
          <a:p>
            <a:r>
              <a:rPr lang="en-US" sz="2000" b="0" i="0" u="none" strike="noStrike" baseline="0" dirty="0">
                <a:solidFill>
                  <a:srgbClr val="221F1F"/>
                </a:solidFill>
                <a:latin typeface="Times New Roman" panose="02020603050405020304" pitchFamily="18" charset="0"/>
              </a:rPr>
              <a:t>The annular graft is </a:t>
            </a:r>
            <a:r>
              <a:rPr lang="en-US" sz="2000" b="0" i="0" u="none" strike="noStrike" baseline="0" dirty="0">
                <a:solidFill>
                  <a:schemeClr val="accent2">
                    <a:lumMod val="75000"/>
                  </a:schemeClr>
                </a:solidFill>
                <a:latin typeface="Times New Roman" panose="02020603050405020304" pitchFamily="18" charset="0"/>
              </a:rPr>
              <a:t>positioned onto the denuded eardrum remnant </a:t>
            </a:r>
            <a:r>
              <a:rPr lang="en-US" sz="2000" b="0" i="0" u="none" strike="noStrike" baseline="0" dirty="0">
                <a:solidFill>
                  <a:srgbClr val="221F1F"/>
                </a:solidFill>
                <a:latin typeface="Times New Roman" panose="02020603050405020304" pitchFamily="18" charset="0"/>
              </a:rPr>
              <a:t>(</a:t>
            </a:r>
            <a:r>
              <a:rPr lang="en-US" sz="2000" b="0" i="1" u="none" strike="noStrike" baseline="0" dirty="0">
                <a:solidFill>
                  <a:srgbClr val="221F1F"/>
                </a:solidFill>
                <a:latin typeface="Times New Roman" panose="02020603050405020304" pitchFamily="18" charset="0"/>
              </a:rPr>
              <a:t>dashed lines</a:t>
            </a:r>
            <a:r>
              <a:rPr lang="en-US" sz="2000" b="0" i="0" u="none" strike="noStrike" baseline="0" dirty="0">
                <a:solidFill>
                  <a:srgbClr val="221F1F"/>
                </a:solidFill>
                <a:latin typeface="Times New Roman" panose="02020603050405020304" pitchFamily="18" charset="0"/>
              </a:rPr>
              <a:t>); the peripheral perichondrium flap is </a:t>
            </a:r>
            <a:r>
              <a:rPr lang="en-US" sz="2000" b="0" i="0" u="none" strike="noStrike" baseline="0" dirty="0">
                <a:solidFill>
                  <a:schemeClr val="accent2">
                    <a:lumMod val="75000"/>
                  </a:schemeClr>
                </a:solidFill>
                <a:latin typeface="Times New Roman" panose="02020603050405020304" pitchFamily="18" charset="0"/>
              </a:rPr>
              <a:t>placed onto the ear canal bone</a:t>
            </a:r>
            <a:r>
              <a:rPr lang="en-US" sz="2000" b="0" i="0" u="none" strike="noStrike" baseline="0" dirty="0">
                <a:solidFill>
                  <a:srgbClr val="221F1F"/>
                </a:solidFill>
                <a:latin typeface="Times New Roman" panose="02020603050405020304" pitchFamily="18" charset="0"/>
              </a:rPr>
              <a:t>, the central perichondrium </a:t>
            </a:r>
            <a:r>
              <a:rPr lang="en-US" sz="2000" b="0" i="0" u="none" strike="noStrike" baseline="0" dirty="0">
                <a:solidFill>
                  <a:schemeClr val="accent2">
                    <a:lumMod val="75000"/>
                  </a:schemeClr>
                </a:solidFill>
                <a:latin typeface="Times New Roman" panose="02020603050405020304" pitchFamily="18" charset="0"/>
              </a:rPr>
              <a:t>under the malleus handle</a:t>
            </a:r>
            <a:r>
              <a:rPr lang="en-US" sz="2000" b="0" i="0" u="none" strike="noStrike" baseline="0" dirty="0">
                <a:solidFill>
                  <a:srgbClr val="221F1F"/>
                </a:solidFill>
                <a:latin typeface="Times New Roman" panose="02020603050405020304" pitchFamily="18" charset="0"/>
              </a:rPr>
              <a:t>. </a:t>
            </a:r>
            <a:endParaRPr lang="en-US" sz="2000" dirty="0"/>
          </a:p>
        </p:txBody>
      </p:sp>
    </p:spTree>
    <p:extLst>
      <p:ext uri="{BB962C8B-B14F-4D97-AF65-F5344CB8AC3E}">
        <p14:creationId xmlns:p14="http://schemas.microsoft.com/office/powerpoint/2010/main" val="4806062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046006" y="941782"/>
            <a:ext cx="8195988" cy="1128322"/>
          </a:xfrm>
          <a:prstGeom prst="rect">
            <a:avLst/>
          </a:prstGeom>
        </p:spPr>
        <p:txBody>
          <a:bodyPr wrap="square" lIns="0" tIns="0" rIns="0" bIns="0" rtlCol="0" anchor="t">
            <a:spAutoFit/>
          </a:bodyPr>
          <a:lstStyle/>
          <a:p>
            <a:pPr algn="ctr">
              <a:lnSpc>
                <a:spcPct val="150000"/>
              </a:lnSpc>
            </a:pPr>
            <a:r>
              <a:rPr lang="en-US" sz="2600" dirty="0">
                <a:latin typeface="Fredoka" panose="020B0604020202020204" charset="0"/>
              </a:rPr>
              <a:t>16. The “</a:t>
            </a:r>
            <a:r>
              <a:rPr lang="en-US" sz="2600" dirty="0" err="1">
                <a:latin typeface="Fredoka" panose="020B0604020202020204" charset="0"/>
              </a:rPr>
              <a:t>Crowncork</a:t>
            </a:r>
            <a:r>
              <a:rPr lang="en-US" sz="2600" dirty="0">
                <a:latin typeface="Fredoka" panose="020B0604020202020204" charset="0"/>
              </a:rPr>
              <a:t>” cartilage-perichondrium composite graft tympanoplasty. </a:t>
            </a:r>
            <a:endParaRPr lang="en-US" sz="26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5950600" cy="1050737"/>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This graft has a </a:t>
            </a:r>
            <a:r>
              <a:rPr lang="en-US" sz="2400" dirty="0">
                <a:solidFill>
                  <a:schemeClr val="accent2">
                    <a:lumMod val="75000"/>
                  </a:schemeClr>
                </a:solidFill>
              </a:rPr>
              <a:t>round cartilage disc, covered on the ear canal side with the perichondrium</a:t>
            </a:r>
            <a:r>
              <a:rPr lang="en-US" sz="2400" dirty="0"/>
              <a:t>, with relatively </a:t>
            </a:r>
            <a:r>
              <a:rPr lang="en-US" sz="2400" dirty="0">
                <a:solidFill>
                  <a:schemeClr val="accent2">
                    <a:lumMod val="75000"/>
                  </a:schemeClr>
                </a:solidFill>
              </a:rPr>
              <a:t>large peripheral flaps covering the ear canal bone in congenital atresia or </a:t>
            </a:r>
            <a:r>
              <a:rPr lang="en-US" sz="2400" dirty="0" err="1">
                <a:solidFill>
                  <a:schemeClr val="accent2">
                    <a:lumMod val="75000"/>
                  </a:schemeClr>
                </a:solidFill>
              </a:rPr>
              <a:t>blounting</a:t>
            </a:r>
            <a:r>
              <a:rPr lang="en-US" sz="2400" dirty="0"/>
              <a: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6379443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TextBox 4">
            <a:extLst>
              <a:ext uri="{FF2B5EF4-FFF2-40B4-BE49-F238E27FC236}">
                <a16:creationId xmlns:a16="http://schemas.microsoft.com/office/drawing/2014/main" id="{3A92D4CE-CD15-59BD-78A9-86A59AF7C352}"/>
              </a:ext>
            </a:extLst>
          </p:cNvPr>
          <p:cNvSpPr txBox="1"/>
          <p:nvPr/>
        </p:nvSpPr>
        <p:spPr>
          <a:xfrm>
            <a:off x="685800" y="6337339"/>
            <a:ext cx="6934200" cy="1477328"/>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21 </a:t>
            </a:r>
          </a:p>
          <a:p>
            <a:r>
              <a:rPr lang="en-US" sz="1800" b="0" i="0" u="none" strike="noStrike" baseline="0" dirty="0">
                <a:solidFill>
                  <a:srgbClr val="221F1F"/>
                </a:solidFill>
                <a:latin typeface="Times New Roman" panose="02020603050405020304" pitchFamily="18" charset="0"/>
              </a:rPr>
              <a:t>Placement of the </a:t>
            </a:r>
            <a:r>
              <a:rPr lang="en-US" sz="1800" b="0" i="0" u="none" strike="noStrike" baseline="0" dirty="0" err="1">
                <a:solidFill>
                  <a:srgbClr val="221F1F"/>
                </a:solidFill>
                <a:latin typeface="Times New Roman" panose="02020603050405020304" pitchFamily="18" charset="0"/>
              </a:rPr>
              <a:t>crowncork</a:t>
            </a:r>
            <a:r>
              <a:rPr lang="en-US" sz="1800" b="0" i="0" u="none" strike="noStrike" baseline="0" dirty="0">
                <a:solidFill>
                  <a:srgbClr val="221F1F"/>
                </a:solidFill>
                <a:latin typeface="Times New Roman" panose="02020603050405020304" pitchFamily="18" charset="0"/>
              </a:rPr>
              <a:t> graft in a type 2b congenital atresia with an absent ear canal, malformed ossicles, and a rudimentary pinna. </a:t>
            </a:r>
          </a:p>
          <a:p>
            <a:r>
              <a:rPr lang="en-US" sz="1800" b="0" i="0" u="none" strike="noStrike" baseline="0" dirty="0">
                <a:solidFill>
                  <a:srgbClr val="221F1F"/>
                </a:solidFill>
                <a:latin typeface="Times New Roman" panose="02020603050405020304" pitchFamily="18" charset="0"/>
              </a:rPr>
              <a:t>A wide ear canal is </a:t>
            </a:r>
            <a:r>
              <a:rPr lang="en-US" sz="1800" b="0" i="0" u="none" strike="noStrike" baseline="0" dirty="0">
                <a:solidFill>
                  <a:schemeClr val="accent2">
                    <a:lumMod val="75000"/>
                  </a:schemeClr>
                </a:solidFill>
                <a:latin typeface="Times New Roman" panose="02020603050405020304" pitchFamily="18" charset="0"/>
              </a:rPr>
              <a:t>drilled out, exposing the malleus head and incus body</a:t>
            </a:r>
            <a:r>
              <a:rPr lang="en-US" sz="1800" b="0" i="0" u="none" strike="noStrike" baseline="0" dirty="0">
                <a:solidFill>
                  <a:srgbClr val="221F1F"/>
                </a:solidFill>
                <a:latin typeface="Times New Roman" panose="02020603050405020304" pitchFamily="18" charset="0"/>
              </a:rPr>
              <a:t>.</a:t>
            </a:r>
            <a:endParaRPr lang="en-US" sz="3600" dirty="0">
              <a:solidFill>
                <a:schemeClr val="accent2">
                  <a:lumMod val="75000"/>
                </a:schemeClr>
              </a:solidFill>
            </a:endParaRPr>
          </a:p>
        </p:txBody>
      </p:sp>
      <p:sp>
        <p:nvSpPr>
          <p:cNvPr id="9" name="TextBox 8">
            <a:extLst>
              <a:ext uri="{FF2B5EF4-FFF2-40B4-BE49-F238E27FC236}">
                <a16:creationId xmlns:a16="http://schemas.microsoft.com/office/drawing/2014/main" id="{CA742745-321E-B4BF-C229-419CA0470C18}"/>
              </a:ext>
            </a:extLst>
          </p:cNvPr>
          <p:cNvSpPr txBox="1"/>
          <p:nvPr/>
        </p:nvSpPr>
        <p:spPr>
          <a:xfrm>
            <a:off x="8680376" y="6525174"/>
            <a:ext cx="7370198" cy="1754326"/>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22 </a:t>
            </a:r>
          </a:p>
          <a:p>
            <a:r>
              <a:rPr lang="en-US" sz="1800" b="0" i="0" u="none" strike="noStrike" baseline="0" dirty="0">
                <a:solidFill>
                  <a:srgbClr val="221F1F"/>
                </a:solidFill>
                <a:latin typeface="Times New Roman" panose="02020603050405020304" pitchFamily="18" charset="0"/>
              </a:rPr>
              <a:t>The round full-thickness cartilage-perichondrium is- land graft is placed onto the incus body and onto the malleus head.</a:t>
            </a:r>
          </a:p>
          <a:p>
            <a:r>
              <a:rPr lang="en-US" sz="1800" b="0" i="0" u="none" strike="noStrike" baseline="0" dirty="0">
                <a:solidFill>
                  <a:srgbClr val="221F1F"/>
                </a:solidFill>
                <a:latin typeface="Times New Roman" panose="02020603050405020304" pitchFamily="18" charset="0"/>
              </a:rPr>
              <a:t> The long perichondrium flaps are folded out, </a:t>
            </a:r>
            <a:r>
              <a:rPr lang="en-US" sz="1800" b="0" i="0" u="none" strike="noStrike" baseline="0" dirty="0">
                <a:solidFill>
                  <a:schemeClr val="accent2">
                    <a:lumMod val="75000"/>
                  </a:schemeClr>
                </a:solidFill>
                <a:latin typeface="Times New Roman" panose="02020603050405020304" pitchFamily="18" charset="0"/>
              </a:rPr>
              <a:t>onto the new bony annulus and onto the new ear canal.</a:t>
            </a:r>
            <a:r>
              <a:rPr lang="en-US" sz="1800" b="0" i="0" u="none" strike="noStrike" baseline="0" dirty="0">
                <a:solidFill>
                  <a:srgbClr val="221F1F"/>
                </a:solidFill>
                <a:latin typeface="Times New Roman" panose="02020603050405020304" pitchFamily="18" charset="0"/>
              </a:rPr>
              <a:t> </a:t>
            </a:r>
          </a:p>
          <a:p>
            <a:r>
              <a:rPr lang="en-US" sz="1800" b="0" i="0" u="none" strike="noStrike" baseline="0" dirty="0">
                <a:solidFill>
                  <a:srgbClr val="221F1F"/>
                </a:solidFill>
                <a:latin typeface="Times New Roman" panose="02020603050405020304" pitchFamily="18" charset="0"/>
              </a:rPr>
              <a:t>The entire ear canal wall will </a:t>
            </a:r>
            <a:r>
              <a:rPr lang="en-US" sz="1800" b="0" i="0" u="none" strike="noStrike" baseline="0" dirty="0">
                <a:solidFill>
                  <a:schemeClr val="accent2">
                    <a:lumMod val="75000"/>
                  </a:schemeClr>
                </a:solidFill>
                <a:latin typeface="Times New Roman" panose="02020603050405020304" pitchFamily="18" charset="0"/>
              </a:rPr>
              <a:t>be covered by split-skin grafts.</a:t>
            </a:r>
            <a:endParaRPr lang="en-US" sz="2000" dirty="0">
              <a:solidFill>
                <a:schemeClr val="accent2">
                  <a:lumMod val="75000"/>
                </a:schemeClr>
              </a:solidFill>
            </a:endParaRPr>
          </a:p>
        </p:txBody>
      </p:sp>
      <p:pic>
        <p:nvPicPr>
          <p:cNvPr id="4" name="Picture 3">
            <a:extLst>
              <a:ext uri="{FF2B5EF4-FFF2-40B4-BE49-F238E27FC236}">
                <a16:creationId xmlns:a16="http://schemas.microsoft.com/office/drawing/2014/main" id="{899E3211-377F-5C54-CB9D-CBF8632808ED}"/>
              </a:ext>
            </a:extLst>
          </p:cNvPr>
          <p:cNvPicPr>
            <a:picLocks noChangeAspect="1"/>
          </p:cNvPicPr>
          <p:nvPr/>
        </p:nvPicPr>
        <p:blipFill>
          <a:blip r:embed="rId6"/>
          <a:stretch>
            <a:fillRect/>
          </a:stretch>
        </p:blipFill>
        <p:spPr>
          <a:xfrm>
            <a:off x="685800" y="335745"/>
            <a:ext cx="6934200" cy="6001594"/>
          </a:xfrm>
          <a:prstGeom prst="rect">
            <a:avLst/>
          </a:prstGeom>
        </p:spPr>
      </p:pic>
      <p:pic>
        <p:nvPicPr>
          <p:cNvPr id="8" name="Picture 7">
            <a:extLst>
              <a:ext uri="{FF2B5EF4-FFF2-40B4-BE49-F238E27FC236}">
                <a16:creationId xmlns:a16="http://schemas.microsoft.com/office/drawing/2014/main" id="{CBC7E6FA-0E6C-3248-E9E9-A94D027AB69A}"/>
              </a:ext>
            </a:extLst>
          </p:cNvPr>
          <p:cNvPicPr>
            <a:picLocks noChangeAspect="1"/>
          </p:cNvPicPr>
          <p:nvPr/>
        </p:nvPicPr>
        <p:blipFill>
          <a:blip r:embed="rId7"/>
          <a:stretch>
            <a:fillRect/>
          </a:stretch>
        </p:blipFill>
        <p:spPr>
          <a:xfrm>
            <a:off x="8839200" y="516781"/>
            <a:ext cx="6934199" cy="5639522"/>
          </a:xfrm>
          <a:prstGeom prst="rect">
            <a:avLst/>
          </a:prstGeom>
        </p:spPr>
      </p:pic>
    </p:spTree>
    <p:extLst>
      <p:ext uri="{BB962C8B-B14F-4D97-AF65-F5344CB8AC3E}">
        <p14:creationId xmlns:p14="http://schemas.microsoft.com/office/powerpoint/2010/main" val="24217165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17. Cartilage shield T-tube tympanoplasty</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0591799" cy="2158732"/>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In cases with total perforation and poor tubal function, </a:t>
            </a:r>
            <a:r>
              <a:rPr lang="en-US" sz="2400" dirty="0">
                <a:solidFill>
                  <a:schemeClr val="accent2">
                    <a:lumMod val="75000"/>
                  </a:schemeClr>
                </a:solidFill>
              </a:rPr>
              <a:t>a round or a Dornhoffer semicircular pars tensa composite graft with implanted T-tube is placed as an underlay graft. </a:t>
            </a:r>
          </a:p>
          <a:p>
            <a:pPr marL="342900" indent="-342900">
              <a:lnSpc>
                <a:spcPct val="150000"/>
              </a:lnSpc>
              <a:buFont typeface="Arial" panose="020B0604020202020204" pitchFamily="34" charset="0"/>
              <a:buChar char="•"/>
            </a:pPr>
            <a:r>
              <a:rPr lang="en-US" sz="2400" dirty="0"/>
              <a:t>A tube without flanges can be used as well.</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3" name="TextBox 22">
            <a:extLst>
              <a:ext uri="{FF2B5EF4-FFF2-40B4-BE49-F238E27FC236}">
                <a16:creationId xmlns:a16="http://schemas.microsoft.com/office/drawing/2014/main" id="{5F4B784D-4799-B9F6-6F9D-38343404161D}"/>
              </a:ext>
            </a:extLst>
          </p:cNvPr>
          <p:cNvSpPr txBox="1"/>
          <p:nvPr/>
        </p:nvSpPr>
        <p:spPr>
          <a:xfrm>
            <a:off x="1371600" y="6509703"/>
            <a:ext cx="10544694" cy="1477328"/>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23 </a:t>
            </a:r>
          </a:p>
          <a:p>
            <a:r>
              <a:rPr lang="en-US" sz="1800" b="0" i="0" u="none" strike="noStrike" baseline="0" dirty="0">
                <a:solidFill>
                  <a:srgbClr val="221F1F"/>
                </a:solidFill>
                <a:latin typeface="Times New Roman" panose="02020603050405020304" pitchFamily="18" charset="0"/>
              </a:rPr>
              <a:t>Cartilage shield T-tube tympanoplasty. After elevation of a large tympanomeatal flap and the anterior fibrous annulus and the eardrum remnant, a round island graft, with an inserted T-tube, with two fangs is placed as an underlay graft at the level of the bony annulus and under the malleus handle. </a:t>
            </a:r>
          </a:p>
          <a:p>
            <a:r>
              <a:rPr lang="en-US" sz="1800" b="0" i="0" u="none" strike="noStrike" baseline="0" dirty="0">
                <a:solidFill>
                  <a:srgbClr val="221F1F"/>
                </a:solidFill>
                <a:latin typeface="Times New Roman" panose="02020603050405020304" pitchFamily="18" charset="0"/>
              </a:rPr>
              <a:t>The surrounding perichondrium is folded out and the tympanomeatal flap is replaced.</a:t>
            </a:r>
            <a:endParaRPr lang="en-US" dirty="0"/>
          </a:p>
        </p:txBody>
      </p:sp>
      <p:pic>
        <p:nvPicPr>
          <p:cNvPr id="19" name="Picture 18">
            <a:extLst>
              <a:ext uri="{FF2B5EF4-FFF2-40B4-BE49-F238E27FC236}">
                <a16:creationId xmlns:a16="http://schemas.microsoft.com/office/drawing/2014/main" id="{4FD2ABBC-1326-8EE4-87DE-E7342A189054}"/>
              </a:ext>
            </a:extLst>
          </p:cNvPr>
          <p:cNvPicPr>
            <a:picLocks noChangeAspect="1"/>
          </p:cNvPicPr>
          <p:nvPr/>
        </p:nvPicPr>
        <p:blipFill>
          <a:blip r:embed="rId8"/>
          <a:stretch>
            <a:fillRect/>
          </a:stretch>
        </p:blipFill>
        <p:spPr>
          <a:xfrm>
            <a:off x="12671247" y="2438249"/>
            <a:ext cx="4588053" cy="5626173"/>
          </a:xfrm>
          <a:prstGeom prst="rect">
            <a:avLst/>
          </a:prstGeom>
        </p:spPr>
      </p:pic>
    </p:spTree>
    <p:extLst>
      <p:ext uri="{BB962C8B-B14F-4D97-AF65-F5344CB8AC3E}">
        <p14:creationId xmlns:p14="http://schemas.microsoft.com/office/powerpoint/2010/main" val="115915341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5" name="TextBox 15"/>
          <p:cNvSpPr txBox="1"/>
          <p:nvPr/>
        </p:nvSpPr>
        <p:spPr>
          <a:xfrm>
            <a:off x="1143000" y="1616992"/>
            <a:ext cx="15728855" cy="4568943"/>
          </a:xfrm>
          <a:prstGeom prst="rect">
            <a:avLst/>
          </a:prstGeom>
        </p:spPr>
        <p:txBody>
          <a:bodyPr wrap="square" lIns="0" tIns="0" rIns="0" bIns="0" rtlCol="0" anchor="t">
            <a:spAutoFit/>
          </a:bodyPr>
          <a:lstStyle/>
          <a:p>
            <a:pPr algn="just">
              <a:lnSpc>
                <a:spcPct val="150000"/>
              </a:lnSpc>
            </a:pPr>
            <a:r>
              <a:rPr lang="en-US" sz="2000" dirty="0"/>
              <a:t>The 23 known cartilage tympanoplasty methods to reconstruct the eardrum are classified in six main groups:</a:t>
            </a:r>
          </a:p>
          <a:p>
            <a:pPr marL="285750" indent="-285750" algn="just">
              <a:lnSpc>
                <a:spcPct val="150000"/>
              </a:lnSpc>
              <a:buFont typeface="Arial" panose="020B0604020202020204" pitchFamily="34" charset="0"/>
              <a:buChar char="•"/>
            </a:pPr>
            <a:r>
              <a:rPr lang="en-US" sz="2000" b="1" dirty="0">
                <a:solidFill>
                  <a:schemeClr val="tx2">
                    <a:lumMod val="60000"/>
                    <a:lumOff val="40000"/>
                  </a:schemeClr>
                </a:solidFill>
              </a:rPr>
              <a:t>Group A: </a:t>
            </a:r>
            <a:r>
              <a:rPr lang="en-US" sz="2000" dirty="0"/>
              <a:t>Cartilage tympanoplasty with palisades, stripes, and slices. The eardrum is reconstructed by several, various, full- thickness pieces of cartilage with attached perichondrium on the ear canal side. </a:t>
            </a:r>
          </a:p>
          <a:p>
            <a:pPr marL="285750" indent="-285750" algn="just">
              <a:lnSpc>
                <a:spcPct val="150000"/>
              </a:lnSpc>
              <a:buFont typeface="Arial" panose="020B0604020202020204" pitchFamily="34" charset="0"/>
              <a:buChar char="•"/>
            </a:pPr>
            <a:r>
              <a:rPr lang="en-US" sz="2000" b="1" dirty="0">
                <a:solidFill>
                  <a:schemeClr val="tx2">
                    <a:lumMod val="60000"/>
                    <a:lumOff val="40000"/>
                  </a:schemeClr>
                </a:solidFill>
              </a:rPr>
              <a:t>Group B: </a:t>
            </a:r>
            <a:r>
              <a:rPr lang="en-US" sz="2000" dirty="0"/>
              <a:t>Cartilage tympanoplasty with foils, thin plates, and thick plates, not covered with the perichondrium. </a:t>
            </a:r>
          </a:p>
          <a:p>
            <a:pPr marL="285750" indent="-285750" algn="just">
              <a:lnSpc>
                <a:spcPct val="150000"/>
              </a:lnSpc>
              <a:buFont typeface="Arial" panose="020B0604020202020204" pitchFamily="34" charset="0"/>
              <a:buChar char="•"/>
            </a:pPr>
            <a:r>
              <a:rPr lang="en-US" sz="2000" b="1" dirty="0">
                <a:solidFill>
                  <a:schemeClr val="tx2">
                    <a:lumMod val="60000"/>
                    <a:lumOff val="40000"/>
                  </a:schemeClr>
                </a:solidFill>
              </a:rPr>
              <a:t>Group C: </a:t>
            </a:r>
            <a:r>
              <a:rPr lang="en-US" sz="2000" dirty="0"/>
              <a:t>Tympanoplasty with cartilage-perichondrium composite island grafts. The perichondrium flap suspends or fixates the cartilage. </a:t>
            </a:r>
          </a:p>
          <a:p>
            <a:pPr marL="285750" indent="-285750" algn="just">
              <a:lnSpc>
                <a:spcPct val="150000"/>
              </a:lnSpc>
              <a:buFont typeface="Arial" panose="020B0604020202020204" pitchFamily="34" charset="0"/>
              <a:buChar char="•"/>
            </a:pPr>
            <a:r>
              <a:rPr lang="en-US" sz="2000" b="1" dirty="0">
                <a:solidFill>
                  <a:schemeClr val="tx2">
                    <a:lumMod val="60000"/>
                    <a:lumOff val="40000"/>
                  </a:schemeClr>
                </a:solidFill>
              </a:rPr>
              <a:t>Group D: </a:t>
            </a:r>
            <a:r>
              <a:rPr lang="en-US" sz="2000" dirty="0"/>
              <a:t>Tympanoplasty with special total pars tensa cartilage- perichondrium composite grafts. All three methods are used to close a total perforation, but differ from each. </a:t>
            </a:r>
          </a:p>
          <a:p>
            <a:pPr marL="285750" indent="-285750" algn="just">
              <a:lnSpc>
                <a:spcPct val="150000"/>
              </a:lnSpc>
              <a:buFont typeface="Arial" panose="020B0604020202020204" pitchFamily="34" charset="0"/>
              <a:buChar char="•"/>
            </a:pPr>
            <a:r>
              <a:rPr lang="en-US" sz="2000" b="1" dirty="0">
                <a:solidFill>
                  <a:schemeClr val="tx2">
                    <a:lumMod val="60000"/>
                    <a:lumOff val="40000"/>
                  </a:schemeClr>
                </a:solidFill>
              </a:rPr>
              <a:t>Group E: </a:t>
            </a:r>
            <a:r>
              <a:rPr lang="en-US" sz="2000" dirty="0"/>
              <a:t>Cartilage-perichondrium composite island grafts tympanoplasty for anterior, inferior, and subtotal perforations. </a:t>
            </a:r>
          </a:p>
          <a:p>
            <a:pPr marL="285750" indent="-285750" algn="just">
              <a:lnSpc>
                <a:spcPct val="150000"/>
              </a:lnSpc>
              <a:buFont typeface="Arial" panose="020B0604020202020204" pitchFamily="34" charset="0"/>
              <a:buChar char="•"/>
            </a:pPr>
            <a:r>
              <a:rPr lang="en-US" sz="2000" b="1" dirty="0">
                <a:solidFill>
                  <a:schemeClr val="tx2">
                    <a:lumMod val="60000"/>
                    <a:lumOff val="40000"/>
                  </a:schemeClr>
                </a:solidFill>
              </a:rPr>
              <a:t>Group F: </a:t>
            </a:r>
            <a:r>
              <a:rPr lang="en-US" sz="2000" dirty="0"/>
              <a:t>Special cartilage tympanoplasty methods: The cartilage disc is placed under the perforation, the perichondrium onto the denuded eardrum remnant.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7736552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4219738" y="3543300"/>
            <a:ext cx="9144000" cy="24160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3567816" y="4014443"/>
            <a:ext cx="10503139" cy="1128389"/>
          </a:xfrm>
          <a:prstGeom prst="rect">
            <a:avLst/>
          </a:prstGeom>
        </p:spPr>
        <p:txBody>
          <a:bodyPr wrap="square" lIns="0" tIns="0" rIns="0" bIns="0" rtlCol="0" anchor="t">
            <a:spAutoFit/>
          </a:bodyPr>
          <a:lstStyle/>
          <a:p>
            <a:pPr algn="ctr">
              <a:lnSpc>
                <a:spcPts val="9250"/>
              </a:lnSpc>
            </a:pPr>
            <a:r>
              <a:rPr lang="en-US" sz="6607" dirty="0">
                <a:solidFill>
                  <a:srgbClr val="000000"/>
                </a:solidFill>
                <a:latin typeface="Fredoka"/>
                <a:ea typeface="Fredoka"/>
                <a:cs typeface="Fredoka"/>
                <a:sym typeface="Fredoka"/>
              </a:rPr>
              <a:t>Group E</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34583149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942276"/>
            <a:ext cx="16192500" cy="5090318"/>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417117" y="872317"/>
            <a:ext cx="13520442"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2297760" y="1116503"/>
            <a:ext cx="13639799" cy="1401025"/>
          </a:xfrm>
          <a:prstGeom prst="rect">
            <a:avLst/>
          </a:prstGeom>
        </p:spPr>
        <p:txBody>
          <a:bodyPr wrap="square" lIns="0" tIns="0" rIns="0" bIns="0" rtlCol="0" anchor="t">
            <a:spAutoFit/>
          </a:bodyPr>
          <a:lstStyle/>
          <a:p>
            <a:pPr algn="ctr">
              <a:lnSpc>
                <a:spcPct val="150000"/>
              </a:lnSpc>
            </a:pPr>
            <a:r>
              <a:rPr lang="en-US" sz="3200" b="1" dirty="0">
                <a:solidFill>
                  <a:schemeClr val="accent5">
                    <a:lumMod val="75000"/>
                  </a:schemeClr>
                </a:solidFill>
              </a:rPr>
              <a:t>Group E: Cartilage-Perichondrium Composite Island Grafts Tympanoplasty for Anterior, Inferior, and Subtotal Perforations</a:t>
            </a:r>
          </a:p>
        </p:txBody>
      </p:sp>
      <p:sp>
        <p:nvSpPr>
          <p:cNvPr id="15" name="TextBox 15"/>
          <p:cNvSpPr txBox="1"/>
          <p:nvPr/>
        </p:nvSpPr>
        <p:spPr>
          <a:xfrm>
            <a:off x="1454244" y="3364576"/>
            <a:ext cx="15805056" cy="3617016"/>
          </a:xfrm>
          <a:prstGeom prst="rect">
            <a:avLst/>
          </a:prstGeom>
        </p:spPr>
        <p:txBody>
          <a:bodyPr wrap="square" lIns="0" tIns="0" rIns="0" bIns="0" rtlCol="0" anchor="t">
            <a:spAutoFit/>
          </a:bodyPr>
          <a:lstStyle/>
          <a:p>
            <a:pPr>
              <a:lnSpc>
                <a:spcPct val="150000"/>
              </a:lnSpc>
            </a:pPr>
            <a:r>
              <a:rPr lang="en-US" sz="3200" dirty="0"/>
              <a:t>Common for this group are</a:t>
            </a:r>
            <a:r>
              <a:rPr lang="en-US" sz="3200" dirty="0">
                <a:solidFill>
                  <a:schemeClr val="accent2">
                    <a:lumMod val="75000"/>
                  </a:schemeClr>
                </a:solidFill>
              </a:rPr>
              <a:t> minor or middle-sized composite cartilage-perichondrium island grafts to close anterior, inferior, and subtotal perforations</a:t>
            </a:r>
            <a:r>
              <a:rPr lang="en-US" sz="3200" dirty="0"/>
              <a:t>. </a:t>
            </a:r>
          </a:p>
          <a:p>
            <a:pPr>
              <a:lnSpc>
                <a:spcPct val="150000"/>
              </a:lnSpc>
            </a:pPr>
            <a:r>
              <a:rPr lang="en-US" sz="3200" dirty="0"/>
              <a:t>The cartilage disc may be of </a:t>
            </a:r>
            <a:r>
              <a:rPr lang="en-US" sz="3200" dirty="0">
                <a:solidFill>
                  <a:schemeClr val="accent2">
                    <a:lumMod val="75000"/>
                  </a:schemeClr>
                </a:solidFill>
              </a:rPr>
              <a:t>full thickness or three-quarters, one-half, or one-third thickness</a:t>
            </a:r>
            <a:r>
              <a:rPr lang="en-US" sz="3200" dirty="0"/>
              <a:t>.</a:t>
            </a:r>
          </a:p>
          <a:p>
            <a:pPr>
              <a:lnSpc>
                <a:spcPct val="150000"/>
              </a:lnSpc>
            </a:pPr>
            <a:r>
              <a:rPr lang="en-US" sz="3200" dirty="0"/>
              <a:t>The difference between these four methods </a:t>
            </a:r>
            <a:r>
              <a:rPr lang="en-US" sz="3200" dirty="0">
                <a:solidFill>
                  <a:schemeClr val="accent2">
                    <a:lumMod val="75000"/>
                  </a:schemeClr>
                </a:solidFill>
              </a:rPr>
              <a:t>is their positions in the tympanic cavity</a:t>
            </a:r>
            <a:r>
              <a:rPr lang="en-US" sz="3200" dirty="0"/>
              <a:t>. </a:t>
            </a:r>
          </a:p>
          <a:p>
            <a:pPr>
              <a:lnSpc>
                <a:spcPct val="150000"/>
              </a:lnSpc>
            </a:pPr>
            <a:r>
              <a:rPr lang="en-US" sz="3200" dirty="0"/>
              <a:t>In both underlay techniques the graft may be supported by </a:t>
            </a:r>
            <a:r>
              <a:rPr lang="en-US" sz="3200" dirty="0" err="1">
                <a:solidFill>
                  <a:schemeClr val="accent2">
                    <a:lumMod val="75000"/>
                  </a:schemeClr>
                </a:solidFill>
              </a:rPr>
              <a:t>gelfoam</a:t>
            </a:r>
            <a:r>
              <a:rPr lang="en-US" sz="3200" dirty="0"/>
              <a:t>.</a:t>
            </a:r>
            <a:endParaRPr lang="en-US" sz="3600" dirty="0">
              <a:solidFill>
                <a:schemeClr val="accent2">
                  <a:lumMod val="75000"/>
                </a:schemeClr>
              </a:solidFill>
            </a:endParaRP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27002499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041567"/>
          </a:xfrm>
          <a:prstGeom prst="rect">
            <a:avLst/>
          </a:prstGeom>
        </p:spPr>
        <p:txBody>
          <a:bodyPr wrap="square" lIns="0" tIns="0" rIns="0" bIns="0" rtlCol="0" anchor="t">
            <a:spAutoFit/>
          </a:bodyPr>
          <a:lstStyle/>
          <a:p>
            <a:pPr algn="ctr">
              <a:lnSpc>
                <a:spcPct val="150000"/>
              </a:lnSpc>
            </a:pPr>
            <a:r>
              <a:rPr lang="en-US" sz="2400" dirty="0">
                <a:latin typeface="Fredoka" panose="020B0604020202020204" charset="0"/>
              </a:rPr>
              <a:t>18. Underlay tympanoplasty techniques with cartilage- perichondrium composite island graft</a:t>
            </a:r>
            <a:endParaRPr lang="en-US" sz="24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5260987" cy="1604735"/>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The perichondrium of the island graft is placed under the perforation and under the denuded lamina propria surrounding the perforation</a:t>
            </a:r>
          </a:p>
          <a:p>
            <a:pPr marL="342900" indent="-342900">
              <a:lnSpc>
                <a:spcPct val="150000"/>
              </a:lnSpc>
              <a:buFont typeface="Arial" panose="020B0604020202020204" pitchFamily="34" charset="0"/>
              <a:buChar char="•"/>
            </a:pPr>
            <a:r>
              <a:rPr lang="en-US" sz="2400" dirty="0"/>
              <a:t>The thickness of the cartilage disc may vary.</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37690315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595565"/>
          </a:xfrm>
          <a:prstGeom prst="rect">
            <a:avLst/>
          </a:prstGeom>
        </p:spPr>
        <p:txBody>
          <a:bodyPr wrap="square" lIns="0" tIns="0" rIns="0" bIns="0" rtlCol="0" anchor="t">
            <a:spAutoFit/>
          </a:bodyPr>
          <a:lstStyle/>
          <a:p>
            <a:pPr algn="ctr">
              <a:lnSpc>
                <a:spcPct val="150000"/>
              </a:lnSpc>
            </a:pPr>
            <a:r>
              <a:rPr lang="en-US" sz="2400" dirty="0">
                <a:latin typeface="Fredoka" panose="020B0604020202020204" charset="0"/>
              </a:rPr>
              <a:t>19. In-lay underlay tympanoplasty techniques with composite cartilage-perichondrium composite island graft. </a:t>
            </a:r>
            <a:endParaRPr lang="en-US" sz="24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219200" y="2500440"/>
            <a:ext cx="10591799" cy="2158732"/>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In-lay underlay tympanoplasty techniques with composite cartilage-perichondrium composite island graft. </a:t>
            </a:r>
          </a:p>
          <a:p>
            <a:pPr marL="342900" indent="-342900">
              <a:lnSpc>
                <a:spcPct val="150000"/>
              </a:lnSpc>
              <a:buFont typeface="Arial" panose="020B0604020202020204" pitchFamily="34" charset="0"/>
              <a:buChar char="•"/>
            </a:pPr>
            <a:r>
              <a:rPr lang="en-US" sz="2400" dirty="0"/>
              <a:t>The cartilage disc is placed from the tympanic cavity into the perforation, the perichondrium flap in placed onto the denuded lamina propria.</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37170148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215141"/>
          </a:xfrm>
          <a:prstGeom prst="rect">
            <a:avLst/>
          </a:prstGeom>
        </p:spPr>
        <p:txBody>
          <a:bodyPr wrap="square" lIns="0" tIns="0" rIns="0" bIns="0" rtlCol="0" anchor="t">
            <a:spAutoFit/>
          </a:bodyPr>
          <a:lstStyle/>
          <a:p>
            <a:pPr algn="ctr">
              <a:lnSpc>
                <a:spcPct val="150000"/>
              </a:lnSpc>
            </a:pPr>
            <a:r>
              <a:rPr lang="en-US" sz="2800" dirty="0">
                <a:latin typeface="Fredoka" panose="020B0604020202020204" charset="0"/>
              </a:rPr>
              <a:t>20. On-lay tympanoplasty techniques with minor cartilage- perichondrium island graft</a:t>
            </a:r>
            <a:endParaRPr lang="en-US" sz="28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4121800" cy="1604735"/>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After elevation of the epithelium around the perforation, a cartilage disc is placed onto the edge of the denuded lamina propria. </a:t>
            </a:r>
          </a:p>
          <a:p>
            <a:pPr marL="342900" indent="-342900">
              <a:lnSpc>
                <a:spcPct val="150000"/>
              </a:lnSpc>
              <a:buFont typeface="Arial" panose="020B0604020202020204" pitchFamily="34" charset="0"/>
              <a:buChar char="•"/>
            </a:pPr>
            <a:r>
              <a:rPr lang="en-US" sz="2400" dirty="0"/>
              <a:t>The surrounding perichondrium flap covers the remaining denuded lamina propria.</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7078996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041567"/>
          </a:xfrm>
          <a:prstGeom prst="rect">
            <a:avLst/>
          </a:prstGeom>
        </p:spPr>
        <p:txBody>
          <a:bodyPr wrap="square" lIns="0" tIns="0" rIns="0" bIns="0" rtlCol="0" anchor="t">
            <a:spAutoFit/>
          </a:bodyPr>
          <a:lstStyle/>
          <a:p>
            <a:pPr algn="ctr">
              <a:lnSpc>
                <a:spcPct val="150000"/>
              </a:lnSpc>
            </a:pPr>
            <a:r>
              <a:rPr lang="en-US" sz="2400" dirty="0">
                <a:latin typeface="Fredoka" panose="020B0604020202020204" charset="0"/>
              </a:rPr>
              <a:t>21. In-lay on-lay tympanoplasty techniques with composite cartilage-perichondrium island graft. </a:t>
            </a:r>
            <a:endParaRPr lang="en-US" sz="24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94400" y="2466792"/>
            <a:ext cx="14121800" cy="2158732"/>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After elevation of the epithelium around the perforation, the full-thickness or the half-thickness cartilage disc is positioned into the perforation.</a:t>
            </a:r>
          </a:p>
          <a:p>
            <a:pPr marL="342900" indent="-342900">
              <a:lnSpc>
                <a:spcPct val="150000"/>
              </a:lnSpc>
              <a:buFont typeface="Arial" panose="020B0604020202020204" pitchFamily="34" charset="0"/>
              <a:buChar char="•"/>
            </a:pPr>
            <a:r>
              <a:rPr lang="en-US" sz="2400" dirty="0"/>
              <a:t>The surrounding perichondrium flap is placed onto the denuded lamina propria surrounding the perforation.</a:t>
            </a:r>
          </a:p>
          <a:p>
            <a:pPr marL="342900" indent="-342900">
              <a:lnSpc>
                <a:spcPct val="150000"/>
              </a:lnSpc>
              <a:buFont typeface="Arial" panose="020B0604020202020204" pitchFamily="34" charset="0"/>
              <a:buChar char="•"/>
            </a:pPr>
            <a:r>
              <a:rPr lang="en-US" sz="2400" dirty="0"/>
              <a:t>The on-lay in-lay island graft seems to be a solid graft and we have used it during the last three years.</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27034981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TextBox 8">
            <a:extLst>
              <a:ext uri="{FF2B5EF4-FFF2-40B4-BE49-F238E27FC236}">
                <a16:creationId xmlns:a16="http://schemas.microsoft.com/office/drawing/2014/main" id="{CA742745-321E-B4BF-C229-419CA0470C18}"/>
              </a:ext>
            </a:extLst>
          </p:cNvPr>
          <p:cNvSpPr txBox="1"/>
          <p:nvPr/>
        </p:nvSpPr>
        <p:spPr>
          <a:xfrm>
            <a:off x="457200" y="4640641"/>
            <a:ext cx="15517174" cy="3139321"/>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24 </a:t>
            </a:r>
          </a:p>
          <a:p>
            <a:r>
              <a:rPr lang="en-US" sz="1800" b="0" i="0" u="none" strike="noStrike" baseline="0" dirty="0">
                <a:solidFill>
                  <a:srgbClr val="221F1F"/>
                </a:solidFill>
                <a:latin typeface="Times New Roman" panose="02020603050405020304" pitchFamily="18" charset="0"/>
              </a:rPr>
              <a:t>Side view of the placement of four small or mid-sized composite cartilage-perichondrium island grafts in closure of small or mid-sized anterior or inferior perforations. </a:t>
            </a:r>
            <a:r>
              <a:rPr lang="en-US" sz="1800" b="1" i="0" u="none" strike="noStrike" baseline="0" dirty="0">
                <a:solidFill>
                  <a:srgbClr val="221F1F"/>
                </a:solidFill>
                <a:latin typeface="Times New Roman" panose="02020603050405020304" pitchFamily="18" charset="0"/>
              </a:rPr>
              <a:t>(A) </a:t>
            </a:r>
            <a:r>
              <a:rPr lang="en-US" sz="1800" b="0" i="0" u="none" strike="noStrike" baseline="0" dirty="0">
                <a:solidFill>
                  <a:srgbClr val="221F1F"/>
                </a:solidFill>
                <a:latin typeface="Times New Roman" panose="02020603050405020304" pitchFamily="18" charset="0"/>
              </a:rPr>
              <a:t>Underlay cartilage island graft tympanoplasty. The perichondrium with the cartilage is placed under the eardrum and is in contact with the scarified mucosa. The graft is supported by the </a:t>
            </a:r>
            <a:r>
              <a:rPr lang="en-US" sz="1800" b="0" i="0" u="none" strike="noStrike" baseline="0" dirty="0" err="1">
                <a:solidFill>
                  <a:srgbClr val="221F1F"/>
                </a:solidFill>
                <a:latin typeface="Times New Roman" panose="02020603050405020304" pitchFamily="18" charset="0"/>
              </a:rPr>
              <a:t>gelfoam</a:t>
            </a:r>
            <a:r>
              <a:rPr lang="en-US" sz="1800" b="0" i="0" u="none" strike="noStrike" baseline="0" dirty="0">
                <a:solidFill>
                  <a:srgbClr val="221F1F"/>
                </a:solidFill>
                <a:latin typeface="Times New Roman" panose="02020603050405020304" pitchFamily="18" charset="0"/>
              </a:rPr>
              <a:t> balls. </a:t>
            </a:r>
          </a:p>
          <a:p>
            <a:r>
              <a:rPr lang="en-US" sz="1800" b="1" i="0" u="none" strike="noStrike" baseline="0" dirty="0">
                <a:solidFill>
                  <a:srgbClr val="221F1F"/>
                </a:solidFill>
                <a:latin typeface="Times New Roman" panose="02020603050405020304" pitchFamily="18" charset="0"/>
              </a:rPr>
              <a:t>(B) </a:t>
            </a:r>
            <a:r>
              <a:rPr lang="en-US" sz="1800" b="0" i="0" u="none" strike="noStrike" baseline="0" dirty="0">
                <a:solidFill>
                  <a:srgbClr val="221F1F"/>
                </a:solidFill>
                <a:latin typeface="Times New Roman" panose="02020603050405020304" pitchFamily="18" charset="0"/>
              </a:rPr>
              <a:t>In-lay underlay cartilage island graft tympanoplasty. The cartilage disc is placed into the cleaned perforation; the surrounding perichondrium flap has contact with the scarified mucosa and is supported with </a:t>
            </a:r>
            <a:r>
              <a:rPr lang="en-US" sz="1800" b="0" i="0" u="none" strike="noStrike" baseline="0" dirty="0" err="1">
                <a:solidFill>
                  <a:srgbClr val="221F1F"/>
                </a:solidFill>
                <a:latin typeface="Times New Roman" panose="02020603050405020304" pitchFamily="18" charset="0"/>
              </a:rPr>
              <a:t>gelfoam</a:t>
            </a:r>
            <a:r>
              <a:rPr lang="en-US" sz="1800" b="0" i="0" u="none" strike="noStrike" baseline="0" dirty="0">
                <a:solidFill>
                  <a:srgbClr val="221F1F"/>
                </a:solidFill>
                <a:latin typeface="Times New Roman" panose="02020603050405020304" pitchFamily="18" charset="0"/>
              </a:rPr>
              <a:t> balls. </a:t>
            </a:r>
          </a:p>
          <a:p>
            <a:r>
              <a:rPr lang="en-US" sz="1800" b="1" i="0" u="none" strike="noStrike" baseline="0" dirty="0">
                <a:solidFill>
                  <a:srgbClr val="221F1F"/>
                </a:solidFill>
                <a:latin typeface="Times New Roman" panose="02020603050405020304" pitchFamily="18" charset="0"/>
              </a:rPr>
              <a:t>(C) </a:t>
            </a:r>
            <a:r>
              <a:rPr lang="en-US" sz="1800" b="0" i="0" u="none" strike="noStrike" baseline="0" dirty="0">
                <a:solidFill>
                  <a:srgbClr val="221F1F"/>
                </a:solidFill>
                <a:latin typeface="Times New Roman" panose="02020603050405020304" pitchFamily="18" charset="0"/>
              </a:rPr>
              <a:t>On-lay cartilage island graft tympanoplasty. The epithelium around the perforation is elevated or removed. The cartilage disc and the perichondrium flap are placed onto the denuded lamina propria. The elevated epithelium is replaced. </a:t>
            </a:r>
          </a:p>
          <a:p>
            <a:r>
              <a:rPr lang="en-US" sz="1800" b="1" i="0" u="none" strike="noStrike" baseline="0" dirty="0">
                <a:solidFill>
                  <a:srgbClr val="221F1F"/>
                </a:solidFill>
                <a:latin typeface="Times New Roman" panose="02020603050405020304" pitchFamily="18" charset="0"/>
              </a:rPr>
              <a:t>(D) </a:t>
            </a:r>
            <a:r>
              <a:rPr lang="en-US" sz="1800" b="0" i="0" u="none" strike="noStrike" baseline="0" dirty="0">
                <a:solidFill>
                  <a:srgbClr val="221F1F"/>
                </a:solidFill>
                <a:latin typeface="Times New Roman" panose="02020603050405020304" pitchFamily="18" charset="0"/>
              </a:rPr>
              <a:t>In-lay on-lay cartilage island graft tympanoplasty. The epithelium around the perforation is elevated. The cartilage disc is placed into the perforation. The perichondrium flap is placed onto the denuded lamina propria around the perforation. Both on-lay methods need no support in the tympanic cavity and are minimally invasive.</a:t>
            </a:r>
            <a:endParaRPr lang="en-US" sz="2000" dirty="0">
              <a:solidFill>
                <a:schemeClr val="accent2">
                  <a:lumMod val="75000"/>
                </a:schemeClr>
              </a:solidFill>
            </a:endParaRPr>
          </a:p>
        </p:txBody>
      </p:sp>
      <p:pic>
        <p:nvPicPr>
          <p:cNvPr id="3" name="Picture 2">
            <a:extLst>
              <a:ext uri="{FF2B5EF4-FFF2-40B4-BE49-F238E27FC236}">
                <a16:creationId xmlns:a16="http://schemas.microsoft.com/office/drawing/2014/main" id="{8688ECFF-0647-39E7-9420-2202623610BC}"/>
              </a:ext>
            </a:extLst>
          </p:cNvPr>
          <p:cNvPicPr>
            <a:picLocks noChangeAspect="1"/>
          </p:cNvPicPr>
          <p:nvPr/>
        </p:nvPicPr>
        <p:blipFill>
          <a:blip r:embed="rId6"/>
          <a:stretch>
            <a:fillRect/>
          </a:stretch>
        </p:blipFill>
        <p:spPr>
          <a:xfrm>
            <a:off x="152400" y="323270"/>
            <a:ext cx="17737450" cy="3753429"/>
          </a:xfrm>
          <a:prstGeom prst="rect">
            <a:avLst/>
          </a:prstGeom>
        </p:spPr>
      </p:pic>
    </p:spTree>
    <p:extLst>
      <p:ext uri="{BB962C8B-B14F-4D97-AF65-F5344CB8AC3E}">
        <p14:creationId xmlns:p14="http://schemas.microsoft.com/office/powerpoint/2010/main" val="19541915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4219738" y="3543300"/>
            <a:ext cx="9144000" cy="24160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3567816" y="4014443"/>
            <a:ext cx="10503139" cy="1128389"/>
          </a:xfrm>
          <a:prstGeom prst="rect">
            <a:avLst/>
          </a:prstGeom>
        </p:spPr>
        <p:txBody>
          <a:bodyPr wrap="square" lIns="0" tIns="0" rIns="0" bIns="0" rtlCol="0" anchor="t">
            <a:spAutoFit/>
          </a:bodyPr>
          <a:lstStyle/>
          <a:p>
            <a:pPr algn="ctr">
              <a:lnSpc>
                <a:spcPts val="9250"/>
              </a:lnSpc>
            </a:pPr>
            <a:r>
              <a:rPr lang="en-US" sz="6607" dirty="0">
                <a:solidFill>
                  <a:srgbClr val="000000"/>
                </a:solidFill>
                <a:latin typeface="Fredoka"/>
                <a:ea typeface="Fredoka"/>
                <a:cs typeface="Fredoka"/>
                <a:sym typeface="Fredoka"/>
              </a:rPr>
              <a:t>Group F</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3786739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22. In-lay butterfly cartilage tympanoplasty.</a:t>
            </a:r>
          </a:p>
        </p:txBody>
      </p:sp>
      <p:sp>
        <p:nvSpPr>
          <p:cNvPr id="15" name="TextBox 15"/>
          <p:cNvSpPr txBox="1"/>
          <p:nvPr/>
        </p:nvSpPr>
        <p:spPr>
          <a:xfrm>
            <a:off x="1194400" y="2466792"/>
            <a:ext cx="10997600" cy="3820726"/>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A round piece of cartilage covered on both sides with the perichondrium is held with the fingers and cut in the middle parallel to the perichondrium on either side.</a:t>
            </a:r>
          </a:p>
          <a:p>
            <a:pPr marL="342900" indent="-342900">
              <a:lnSpc>
                <a:spcPct val="150000"/>
              </a:lnSpc>
              <a:buFont typeface="Arial" panose="020B0604020202020204" pitchFamily="34" charset="0"/>
              <a:buChar char="•"/>
            </a:pPr>
            <a:r>
              <a:rPr lang="en-US" sz="2400" dirty="0"/>
              <a:t>The edges of the cartilage curl apart, like the wings of a butterfly. </a:t>
            </a:r>
          </a:p>
          <a:p>
            <a:pPr marL="342900" indent="-342900">
              <a:lnSpc>
                <a:spcPct val="150000"/>
              </a:lnSpc>
              <a:buFont typeface="Arial" panose="020B0604020202020204" pitchFamily="34" charset="0"/>
              <a:buChar char="•"/>
            </a:pPr>
            <a:r>
              <a:rPr lang="en-US" sz="2400" dirty="0"/>
              <a:t>After removal of the epithelium the </a:t>
            </a:r>
            <a:r>
              <a:rPr lang="en-US" sz="2400" dirty="0" err="1"/>
              <a:t>Eavey</a:t>
            </a:r>
            <a:r>
              <a:rPr lang="en-US" sz="2400" dirty="0"/>
              <a:t> inlay graft is positioned in the perforation, partly as on-lay, partly as on-lay graft, similar to the position of a grommet .</a:t>
            </a:r>
          </a:p>
          <a:p>
            <a:pPr marL="342900" indent="-342900">
              <a:lnSpc>
                <a:spcPct val="150000"/>
              </a:lnSpc>
              <a:buFont typeface="Arial" panose="020B0604020202020204" pitchFamily="34" charset="0"/>
              <a:buChar char="•"/>
            </a:pPr>
            <a:r>
              <a:rPr lang="en-US" sz="2400" dirty="0"/>
              <a:t> Some surgeons cover the perichondrium with a split skin graft; some do not cover the epithelium.</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3" name="TextBox 22">
            <a:extLst>
              <a:ext uri="{FF2B5EF4-FFF2-40B4-BE49-F238E27FC236}">
                <a16:creationId xmlns:a16="http://schemas.microsoft.com/office/drawing/2014/main" id="{5F4B784D-4799-B9F6-6F9D-38343404161D}"/>
              </a:ext>
            </a:extLst>
          </p:cNvPr>
          <p:cNvSpPr txBox="1"/>
          <p:nvPr/>
        </p:nvSpPr>
        <p:spPr>
          <a:xfrm>
            <a:off x="1371600" y="6509703"/>
            <a:ext cx="10544694" cy="1200329"/>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25 </a:t>
            </a:r>
          </a:p>
          <a:p>
            <a:r>
              <a:rPr lang="en-US" sz="1800" b="0" i="0" u="none" strike="noStrike" baseline="0" dirty="0">
                <a:solidFill>
                  <a:srgbClr val="221F1F"/>
                </a:solidFill>
                <a:latin typeface="Times New Roman" panose="02020603050405020304" pitchFamily="18" charset="0"/>
              </a:rPr>
              <a:t>The butterfly cartilage graft, covered with the perichondrium on both sides, is slightly curled and its one flange is pushed under the denuded edge of the perforation. </a:t>
            </a:r>
          </a:p>
          <a:p>
            <a:r>
              <a:rPr lang="en-US" sz="1800" b="0" i="0" u="none" strike="noStrike" baseline="0" dirty="0">
                <a:solidFill>
                  <a:srgbClr val="221F1F"/>
                </a:solidFill>
                <a:latin typeface="Times New Roman" panose="02020603050405020304" pitchFamily="18" charset="0"/>
              </a:rPr>
              <a:t>The ear canal side of the graft may be covered with a split-skin graft. </a:t>
            </a:r>
            <a:endParaRPr lang="en-US" dirty="0"/>
          </a:p>
        </p:txBody>
      </p:sp>
      <p:pic>
        <p:nvPicPr>
          <p:cNvPr id="20" name="Picture 19">
            <a:extLst>
              <a:ext uri="{FF2B5EF4-FFF2-40B4-BE49-F238E27FC236}">
                <a16:creationId xmlns:a16="http://schemas.microsoft.com/office/drawing/2014/main" id="{10A77F79-9791-AB79-2DE2-FFD35F3C596B}"/>
              </a:ext>
            </a:extLst>
          </p:cNvPr>
          <p:cNvPicPr>
            <a:picLocks noChangeAspect="1"/>
          </p:cNvPicPr>
          <p:nvPr/>
        </p:nvPicPr>
        <p:blipFill>
          <a:blip r:embed="rId8"/>
          <a:stretch>
            <a:fillRect/>
          </a:stretch>
        </p:blipFill>
        <p:spPr>
          <a:xfrm>
            <a:off x="12248018" y="3654870"/>
            <a:ext cx="5011282" cy="4416589"/>
          </a:xfrm>
          <a:prstGeom prst="rect">
            <a:avLst/>
          </a:prstGeom>
        </p:spPr>
      </p:pic>
    </p:spTree>
    <p:extLst>
      <p:ext uri="{BB962C8B-B14F-4D97-AF65-F5344CB8AC3E}">
        <p14:creationId xmlns:p14="http://schemas.microsoft.com/office/powerpoint/2010/main" val="267873531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00997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23. Composite </a:t>
            </a:r>
            <a:r>
              <a:rPr lang="en-US" sz="3200" dirty="0" err="1">
                <a:latin typeface="Fredoka" panose="020B0604020202020204" charset="0"/>
              </a:rPr>
              <a:t>chondroperichondrial</a:t>
            </a:r>
            <a:r>
              <a:rPr lang="en-US" sz="3200" dirty="0">
                <a:latin typeface="Fredoka" panose="020B0604020202020204" charset="0"/>
              </a:rPr>
              <a:t> clip tympanoplasty: The triple C technique. </a:t>
            </a:r>
          </a:p>
        </p:txBody>
      </p:sp>
      <p:sp>
        <p:nvSpPr>
          <p:cNvPr id="15" name="TextBox 15"/>
          <p:cNvSpPr txBox="1"/>
          <p:nvPr/>
        </p:nvSpPr>
        <p:spPr>
          <a:xfrm>
            <a:off x="1389388" y="2302099"/>
            <a:ext cx="11759600" cy="3820726"/>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This graft is partly an </a:t>
            </a:r>
            <a:r>
              <a:rPr lang="en-US" sz="2400" dirty="0">
                <a:solidFill>
                  <a:schemeClr val="accent2">
                    <a:lumMod val="75000"/>
                  </a:schemeClr>
                </a:solidFill>
              </a:rPr>
              <a:t>underlay graft, partly an on-lay graft</a:t>
            </a:r>
            <a:r>
              <a:rPr lang="en-US" sz="2400" dirty="0"/>
              <a:t>. </a:t>
            </a:r>
          </a:p>
          <a:p>
            <a:pPr marL="342900" indent="-342900">
              <a:lnSpc>
                <a:spcPct val="150000"/>
              </a:lnSpc>
              <a:buFont typeface="Arial" panose="020B0604020202020204" pitchFamily="34" charset="0"/>
              <a:buChar char="•"/>
            </a:pPr>
            <a:r>
              <a:rPr lang="en-US" sz="2400" dirty="0"/>
              <a:t>The full-thickness graft, covered with the perichondrium on the ear canal side, </a:t>
            </a:r>
            <a:r>
              <a:rPr lang="en-US" sz="2400" dirty="0">
                <a:solidFill>
                  <a:schemeClr val="accent2">
                    <a:lumMod val="75000"/>
                  </a:schemeClr>
                </a:solidFill>
              </a:rPr>
              <a:t>has a 2 mm larger diameter than the diameter of the perforation</a:t>
            </a:r>
            <a:r>
              <a:rPr lang="en-US" sz="2400" dirty="0"/>
              <a:t>.</a:t>
            </a:r>
          </a:p>
          <a:p>
            <a:pPr marL="342900" indent="-342900">
              <a:lnSpc>
                <a:spcPct val="150000"/>
              </a:lnSpc>
              <a:buFont typeface="Arial" panose="020B0604020202020204" pitchFamily="34" charset="0"/>
              <a:buChar char="•"/>
            </a:pPr>
            <a:r>
              <a:rPr lang="en-US" sz="2400" dirty="0">
                <a:solidFill>
                  <a:schemeClr val="accent2">
                    <a:lumMod val="75000"/>
                  </a:schemeClr>
                </a:solidFill>
              </a:rPr>
              <a:t>A 1-mm belt of the perichondrium is elevated </a:t>
            </a:r>
            <a:r>
              <a:rPr lang="en-US" sz="2400" dirty="0"/>
              <a:t>from the cartilage disc as a flap.</a:t>
            </a:r>
          </a:p>
          <a:p>
            <a:pPr marL="342900" indent="-342900">
              <a:lnSpc>
                <a:spcPct val="150000"/>
              </a:lnSpc>
              <a:buFont typeface="Arial" panose="020B0604020202020204" pitchFamily="34" charset="0"/>
              <a:buChar char="•"/>
            </a:pPr>
            <a:r>
              <a:rPr lang="en-US" sz="2400" dirty="0"/>
              <a:t>After removal, or elevation, of the epithelium around the perforation, </a:t>
            </a:r>
            <a:r>
              <a:rPr lang="en-US" sz="2400" dirty="0">
                <a:solidFill>
                  <a:schemeClr val="accent2">
                    <a:lumMod val="75000"/>
                  </a:schemeClr>
                </a:solidFill>
              </a:rPr>
              <a:t>the cartilage disc is rotated under the eardrum remnant and the perichondrium flap is pulled out of the perforation and placed onto the denuded eardrum </a:t>
            </a:r>
            <a:r>
              <a:rPr lang="en-US" sz="2400" dirty="0"/>
              <a:t>.</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3" name="TextBox 22">
            <a:extLst>
              <a:ext uri="{FF2B5EF4-FFF2-40B4-BE49-F238E27FC236}">
                <a16:creationId xmlns:a16="http://schemas.microsoft.com/office/drawing/2014/main" id="{5F4B784D-4799-B9F6-6F9D-38343404161D}"/>
              </a:ext>
            </a:extLst>
          </p:cNvPr>
          <p:cNvSpPr txBox="1"/>
          <p:nvPr/>
        </p:nvSpPr>
        <p:spPr>
          <a:xfrm>
            <a:off x="1276091" y="6298169"/>
            <a:ext cx="10544694" cy="1754326"/>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26</a:t>
            </a:r>
          </a:p>
          <a:p>
            <a:r>
              <a:rPr lang="en-US" sz="1800" b="1" i="0" u="none" strike="noStrike" baseline="0" dirty="0">
                <a:solidFill>
                  <a:srgbClr val="221F1F"/>
                </a:solidFill>
                <a:latin typeface="Trebuchet MS" panose="020B0603020202020204" pitchFamily="34" charset="0"/>
              </a:rPr>
              <a:t> </a:t>
            </a:r>
            <a:r>
              <a:rPr lang="en-US" sz="1800" b="0" i="0" u="none" strike="noStrike" baseline="0" dirty="0">
                <a:solidFill>
                  <a:srgbClr val="221F1F"/>
                </a:solidFill>
                <a:latin typeface="Times New Roman" panose="02020603050405020304" pitchFamily="18" charset="0"/>
              </a:rPr>
              <a:t>Side view of the triple “C” cartilage tympanoplasty, closing an anterior perforation. </a:t>
            </a:r>
          </a:p>
          <a:p>
            <a:r>
              <a:rPr lang="en-US" sz="1800" b="0" i="0" u="none" strike="noStrike" baseline="0" dirty="0">
                <a:solidFill>
                  <a:srgbClr val="221F1F"/>
                </a:solidFill>
                <a:latin typeface="Times New Roman" panose="02020603050405020304" pitchFamily="18" charset="0"/>
              </a:rPr>
              <a:t>The epithelium around the perforation is removed.</a:t>
            </a:r>
          </a:p>
          <a:p>
            <a:r>
              <a:rPr lang="en-US" sz="1800" b="0" i="0" u="none" strike="noStrike" baseline="0" dirty="0">
                <a:solidFill>
                  <a:srgbClr val="221F1F"/>
                </a:solidFill>
                <a:latin typeface="Times New Roman" panose="02020603050405020304" pitchFamily="18" charset="0"/>
              </a:rPr>
              <a:t> A </a:t>
            </a:r>
            <a:r>
              <a:rPr lang="en-US" sz="1800" b="0" i="0" u="none" strike="noStrike" baseline="0" dirty="0">
                <a:solidFill>
                  <a:schemeClr val="accent2">
                    <a:lumMod val="75000"/>
                  </a:schemeClr>
                </a:solidFill>
                <a:latin typeface="Times New Roman" panose="02020603050405020304" pitchFamily="18" charset="0"/>
              </a:rPr>
              <a:t>1-mm broad belt </a:t>
            </a:r>
            <a:r>
              <a:rPr lang="en-US" sz="1800" b="0" i="0" u="none" strike="noStrike" baseline="0" dirty="0">
                <a:solidFill>
                  <a:srgbClr val="221F1F"/>
                </a:solidFill>
                <a:latin typeface="Times New Roman" panose="02020603050405020304" pitchFamily="18" charset="0"/>
              </a:rPr>
              <a:t>of the perichondrium is elevated from the cartilage graft, being larger than the perforation.</a:t>
            </a:r>
          </a:p>
          <a:p>
            <a:r>
              <a:rPr lang="en-US" sz="1800" b="0" i="0" u="none" strike="noStrike" baseline="0" dirty="0">
                <a:solidFill>
                  <a:srgbClr val="221F1F"/>
                </a:solidFill>
                <a:latin typeface="Times New Roman" panose="02020603050405020304" pitchFamily="18" charset="0"/>
              </a:rPr>
              <a:t>After placing the graft under the edges of the perforation, the perichondrium flap is pulled out of the perforation and placed onto the denuded lamina propria.</a:t>
            </a:r>
            <a:endParaRPr lang="en-US" dirty="0"/>
          </a:p>
        </p:txBody>
      </p:sp>
      <p:pic>
        <p:nvPicPr>
          <p:cNvPr id="19" name="Picture 18">
            <a:extLst>
              <a:ext uri="{FF2B5EF4-FFF2-40B4-BE49-F238E27FC236}">
                <a16:creationId xmlns:a16="http://schemas.microsoft.com/office/drawing/2014/main" id="{29B9920C-BEA3-0B87-E3CA-851AD5873634}"/>
              </a:ext>
            </a:extLst>
          </p:cNvPr>
          <p:cNvPicPr>
            <a:picLocks noChangeAspect="1"/>
          </p:cNvPicPr>
          <p:nvPr/>
        </p:nvPicPr>
        <p:blipFill>
          <a:blip r:embed="rId8"/>
          <a:stretch>
            <a:fillRect/>
          </a:stretch>
        </p:blipFill>
        <p:spPr>
          <a:xfrm>
            <a:off x="11658600" y="5646775"/>
            <a:ext cx="6629400" cy="3010502"/>
          </a:xfrm>
          <a:prstGeom prst="rect">
            <a:avLst/>
          </a:prstGeom>
        </p:spPr>
      </p:pic>
    </p:spTree>
    <p:extLst>
      <p:ext uri="{BB962C8B-B14F-4D97-AF65-F5344CB8AC3E}">
        <p14:creationId xmlns:p14="http://schemas.microsoft.com/office/powerpoint/2010/main" val="29342102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8" name="Group 8"/>
          <p:cNvGrpSpPr/>
          <p:nvPr/>
        </p:nvGrpSpPr>
        <p:grpSpPr>
          <a:xfrm>
            <a:off x="4219738" y="3543300"/>
            <a:ext cx="9144000" cy="24160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3567816" y="4014443"/>
            <a:ext cx="10503139" cy="1128389"/>
          </a:xfrm>
          <a:prstGeom prst="rect">
            <a:avLst/>
          </a:prstGeom>
        </p:spPr>
        <p:txBody>
          <a:bodyPr wrap="square" lIns="0" tIns="0" rIns="0" bIns="0" rtlCol="0" anchor="t">
            <a:spAutoFit/>
          </a:bodyPr>
          <a:lstStyle/>
          <a:p>
            <a:pPr algn="ctr">
              <a:lnSpc>
                <a:spcPts val="9250"/>
              </a:lnSpc>
            </a:pPr>
            <a:r>
              <a:rPr lang="en-US" sz="6607" dirty="0">
                <a:solidFill>
                  <a:srgbClr val="000000"/>
                </a:solidFill>
                <a:latin typeface="Fredoka"/>
                <a:ea typeface="Fredoka"/>
                <a:cs typeface="Fredoka"/>
                <a:sym typeface="Fredoka"/>
              </a:rPr>
              <a:t>Group A</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24617371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576611" y="8353252"/>
            <a:ext cx="19974273" cy="1420979"/>
            <a:chOff x="0" y="0"/>
            <a:chExt cx="5260714" cy="374250"/>
          </a:xfrm>
        </p:grpSpPr>
        <p:sp>
          <p:nvSpPr>
            <p:cNvPr id="6" name="Freeform 6"/>
            <p:cNvSpPr/>
            <p:nvPr/>
          </p:nvSpPr>
          <p:spPr>
            <a:xfrm>
              <a:off x="0" y="0"/>
              <a:ext cx="5260714" cy="374250"/>
            </a:xfrm>
            <a:custGeom>
              <a:avLst/>
              <a:gdLst/>
              <a:ahLst/>
              <a:cxnLst/>
              <a:rect l="l" t="t" r="r" b="b"/>
              <a:pathLst>
                <a:path w="5260714" h="374250">
                  <a:moveTo>
                    <a:pt x="0" y="0"/>
                  </a:moveTo>
                  <a:lnTo>
                    <a:pt x="5260714" y="0"/>
                  </a:lnTo>
                  <a:lnTo>
                    <a:pt x="5260714" y="374250"/>
                  </a:lnTo>
                  <a:lnTo>
                    <a:pt x="0" y="374250"/>
                  </a:lnTo>
                  <a:close/>
                </a:path>
              </a:pathLst>
            </a:custGeom>
            <a:solidFill>
              <a:srgbClr val="F1F2F2"/>
            </a:solidFill>
          </p:spPr>
        </p:sp>
        <p:sp>
          <p:nvSpPr>
            <p:cNvPr id="7" name="TextBox 7"/>
            <p:cNvSpPr txBox="1"/>
            <p:nvPr/>
          </p:nvSpPr>
          <p:spPr>
            <a:xfrm>
              <a:off x="0" y="-38100"/>
              <a:ext cx="5260714" cy="412350"/>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2076251" y="1662606"/>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flipH="1">
            <a:off x="2120044" y="6010601"/>
            <a:ext cx="3395204" cy="1049427"/>
          </a:xfrm>
          <a:custGeom>
            <a:avLst/>
            <a:gdLst/>
            <a:ahLst/>
            <a:cxnLst/>
            <a:rect l="l" t="t" r="r" b="b"/>
            <a:pathLst>
              <a:path w="3395204" h="1049427">
                <a:moveTo>
                  <a:pt x="3395205" y="0"/>
                </a:moveTo>
                <a:lnTo>
                  <a:pt x="0" y="0"/>
                </a:lnTo>
                <a:lnTo>
                  <a:pt x="0" y="1049427"/>
                </a:lnTo>
                <a:lnTo>
                  <a:pt x="3395205" y="1049427"/>
                </a:lnTo>
                <a:lnTo>
                  <a:pt x="3395205"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TextBox 10"/>
          <p:cNvSpPr txBox="1"/>
          <p:nvPr/>
        </p:nvSpPr>
        <p:spPr>
          <a:xfrm>
            <a:off x="3269473" y="2924194"/>
            <a:ext cx="11749054" cy="1793183"/>
          </a:xfrm>
          <a:prstGeom prst="rect">
            <a:avLst/>
          </a:prstGeom>
        </p:spPr>
        <p:txBody>
          <a:bodyPr lIns="0" tIns="0" rIns="0" bIns="0" rtlCol="0" anchor="t">
            <a:spAutoFit/>
          </a:bodyPr>
          <a:lstStyle/>
          <a:p>
            <a:pPr algn="ctr">
              <a:lnSpc>
                <a:spcPts val="14620"/>
              </a:lnSpc>
            </a:pPr>
            <a:r>
              <a:rPr lang="en-US" sz="10443">
                <a:solidFill>
                  <a:srgbClr val="000000"/>
                </a:solidFill>
                <a:latin typeface="Fredoka"/>
                <a:ea typeface="Fredoka"/>
                <a:cs typeface="Fredoka"/>
                <a:sym typeface="Fredoka"/>
              </a:rPr>
              <a:t>THANK YOU</a:t>
            </a:r>
          </a:p>
        </p:txBody>
      </p:sp>
      <p:sp>
        <p:nvSpPr>
          <p:cNvPr id="11" name="TextBox 11"/>
          <p:cNvSpPr txBox="1"/>
          <p:nvPr/>
        </p:nvSpPr>
        <p:spPr>
          <a:xfrm>
            <a:off x="4190453" y="4762704"/>
            <a:ext cx="9907094" cy="692626"/>
          </a:xfrm>
          <a:prstGeom prst="rect">
            <a:avLst/>
          </a:prstGeom>
        </p:spPr>
        <p:txBody>
          <a:bodyPr lIns="0" tIns="0" rIns="0" bIns="0" rtlCol="0" anchor="t">
            <a:spAutoFit/>
          </a:bodyPr>
          <a:lstStyle/>
          <a:p>
            <a:pPr algn="ctr">
              <a:lnSpc>
                <a:spcPts val="5604"/>
              </a:lnSpc>
            </a:pPr>
            <a:r>
              <a:rPr lang="en-US" sz="4002" b="1" dirty="0">
                <a:solidFill>
                  <a:srgbClr val="000000"/>
                </a:solidFill>
                <a:latin typeface="Nunito Bold"/>
                <a:ea typeface="Nunito Bold"/>
                <a:cs typeface="Nunito Bold"/>
                <a:sym typeface="Nunito Bold"/>
              </a:rPr>
              <a:t>Presentation by …</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2942276"/>
            <a:ext cx="16192500" cy="5090318"/>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417117" y="872317"/>
            <a:ext cx="13520442"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2238772" y="1333920"/>
            <a:ext cx="13639799" cy="662361"/>
          </a:xfrm>
          <a:prstGeom prst="rect">
            <a:avLst/>
          </a:prstGeom>
        </p:spPr>
        <p:txBody>
          <a:bodyPr wrap="square" lIns="0" tIns="0" rIns="0" bIns="0" rtlCol="0" anchor="t">
            <a:spAutoFit/>
          </a:bodyPr>
          <a:lstStyle/>
          <a:p>
            <a:pPr algn="ctr">
              <a:lnSpc>
                <a:spcPct val="150000"/>
              </a:lnSpc>
            </a:pPr>
            <a:r>
              <a:rPr lang="en-US" sz="3200" b="1" dirty="0">
                <a:solidFill>
                  <a:schemeClr val="accent5">
                    <a:lumMod val="75000"/>
                  </a:schemeClr>
                </a:solidFill>
              </a:rPr>
              <a:t>Group A: Cartilage Tympanoplasty with Palisades, Stripes, and Slices </a:t>
            </a:r>
          </a:p>
        </p:txBody>
      </p:sp>
      <p:sp>
        <p:nvSpPr>
          <p:cNvPr id="15" name="TextBox 15"/>
          <p:cNvSpPr txBox="1"/>
          <p:nvPr/>
        </p:nvSpPr>
        <p:spPr>
          <a:xfrm>
            <a:off x="1454244" y="3364576"/>
            <a:ext cx="15805056" cy="2878352"/>
          </a:xfrm>
          <a:prstGeom prst="rect">
            <a:avLst/>
          </a:prstGeom>
        </p:spPr>
        <p:txBody>
          <a:bodyPr wrap="square" lIns="0" tIns="0" rIns="0" bIns="0" rtlCol="0" anchor="t">
            <a:spAutoFit/>
          </a:bodyPr>
          <a:lstStyle/>
          <a:p>
            <a:pPr>
              <a:lnSpc>
                <a:spcPct val="150000"/>
              </a:lnSpc>
            </a:pPr>
            <a:endParaRPr lang="en-US" sz="3200" b="1" dirty="0"/>
          </a:p>
          <a:p>
            <a:pPr>
              <a:lnSpc>
                <a:spcPct val="150000"/>
              </a:lnSpc>
            </a:pPr>
            <a:endParaRPr lang="en-US" sz="3200" dirty="0"/>
          </a:p>
          <a:p>
            <a:pPr>
              <a:lnSpc>
                <a:spcPct val="150000"/>
              </a:lnSpc>
            </a:pPr>
            <a:r>
              <a:rPr lang="en-US" sz="3200" dirty="0"/>
              <a:t>Characteristic for this group is that </a:t>
            </a:r>
            <a:r>
              <a:rPr lang="en-US" sz="3200" dirty="0">
                <a:solidFill>
                  <a:schemeClr val="accent2">
                    <a:lumMod val="75000"/>
                  </a:schemeClr>
                </a:solidFill>
              </a:rPr>
              <a:t>the eardrum is reconstructed by several pieces of full-thickness cartilage covered by the perichondrium on the ear canal side</a:t>
            </a:r>
            <a:r>
              <a:rPr lang="en-US" sz="3200" dirty="0"/>
              <a:t>. </a:t>
            </a:r>
            <a:endParaRPr lang="en-US" sz="3600" dirty="0"/>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4838320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4543721" y="904875"/>
            <a:ext cx="9200557" cy="1388713"/>
          </a:xfrm>
          <a:prstGeom prst="rect">
            <a:avLst/>
          </a:prstGeom>
        </p:spPr>
        <p:txBody>
          <a:bodyPr lIns="0" tIns="0" rIns="0" bIns="0" rtlCol="0" anchor="t">
            <a:spAutoFit/>
          </a:bodyPr>
          <a:lstStyle/>
          <a:p>
            <a:pPr algn="ctr">
              <a:lnSpc>
                <a:spcPct val="150000"/>
              </a:lnSpc>
            </a:pPr>
            <a:r>
              <a:rPr lang="en-US" sz="3200" dirty="0">
                <a:latin typeface="Fredoka" panose="020B0604020202020204" charset="0"/>
              </a:rPr>
              <a:t>1. Cartilage palisades in underlay tympanoplasty techniques.</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87545" y="2429075"/>
            <a:ext cx="15805056" cy="5482719"/>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The 0.5- to 3-mm-wide palisades are placed side by side, under the eardrum remnant, usually in a </a:t>
            </a:r>
            <a:r>
              <a:rPr lang="en-US" sz="2400" dirty="0" err="1"/>
              <a:t>superoinferior</a:t>
            </a:r>
            <a:r>
              <a:rPr lang="en-US" sz="2400" dirty="0"/>
              <a:t> direction, but can be placed in anteroposterior or in oblique direction as well.</a:t>
            </a:r>
          </a:p>
          <a:p>
            <a:pPr marL="342900" indent="-342900">
              <a:lnSpc>
                <a:spcPct val="150000"/>
              </a:lnSpc>
              <a:buFont typeface="Arial" panose="020B0604020202020204" pitchFamily="34" charset="0"/>
              <a:buChar char="•"/>
            </a:pPr>
            <a:r>
              <a:rPr lang="en-US" sz="2400" dirty="0"/>
              <a:t>Heermann placed the anterior palisade (simmering) under the anterior bony annulus. </a:t>
            </a:r>
          </a:p>
          <a:p>
            <a:pPr marL="342900" indent="-342900">
              <a:lnSpc>
                <a:spcPct val="150000"/>
              </a:lnSpc>
              <a:buFont typeface="Arial" panose="020B0604020202020204" pitchFamily="34" charset="0"/>
              <a:buChar char="•"/>
            </a:pPr>
            <a:r>
              <a:rPr lang="en-US" sz="2400" dirty="0"/>
              <a:t>Its superior end is supported by a piece of cartilage (architrave), placed onto the eminence of the tensor tympani muscle.</a:t>
            </a:r>
          </a:p>
          <a:p>
            <a:pPr marL="342900" indent="-342900">
              <a:lnSpc>
                <a:spcPct val="150000"/>
              </a:lnSpc>
              <a:buFont typeface="Arial" panose="020B0604020202020204" pitchFamily="34" charset="0"/>
              <a:buChar char="•"/>
            </a:pPr>
            <a:r>
              <a:rPr lang="en-US" sz="2400" dirty="0"/>
              <a:t>Inferiorly and posteriorly the palisades are placed onto the bony annulus.</a:t>
            </a:r>
          </a:p>
          <a:p>
            <a:pPr marL="342900" indent="-342900">
              <a:lnSpc>
                <a:spcPct val="150000"/>
              </a:lnSpc>
              <a:buFont typeface="Arial" panose="020B0604020202020204" pitchFamily="34" charset="0"/>
              <a:buChar char="•"/>
            </a:pPr>
            <a:r>
              <a:rPr lang="en-US" sz="2400" dirty="0"/>
              <a:t>Another modification is placement of the palisades at the level of the bony annulus a third modification is placement under the bony annulus.</a:t>
            </a:r>
          </a:p>
          <a:p>
            <a:pPr marL="342900" indent="-342900">
              <a:lnSpc>
                <a:spcPct val="150000"/>
              </a:lnSpc>
              <a:buFont typeface="Arial" panose="020B0604020202020204" pitchFamily="34" charset="0"/>
              <a:buChar char="•"/>
            </a:pPr>
            <a:r>
              <a:rPr lang="en-US" sz="2400" dirty="0"/>
              <a:t> Further modifications are without or with covering of the palisades by the fascia, or the perichondrium.</a:t>
            </a:r>
          </a:p>
          <a:p>
            <a:pPr marL="342900" indent="-342900">
              <a:lnSpc>
                <a:spcPct val="150000"/>
              </a:lnSpc>
              <a:buFont typeface="Arial" panose="020B0604020202020204" pitchFamily="34" charset="0"/>
              <a:buChar char="•"/>
            </a:pPr>
            <a:r>
              <a:rPr lang="en-US" sz="2400" dirty="0"/>
              <a:t>It will be very interesting to compare the hearing results of the three various placements of the palisades in relation to the bony annulus.</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24514939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pic>
        <p:nvPicPr>
          <p:cNvPr id="3" name="Picture 2">
            <a:extLst>
              <a:ext uri="{FF2B5EF4-FFF2-40B4-BE49-F238E27FC236}">
                <a16:creationId xmlns:a16="http://schemas.microsoft.com/office/drawing/2014/main" id="{E4B8CF9F-521E-19BA-EA95-426954DBB65D}"/>
              </a:ext>
            </a:extLst>
          </p:cNvPr>
          <p:cNvPicPr>
            <a:picLocks noChangeAspect="1"/>
          </p:cNvPicPr>
          <p:nvPr/>
        </p:nvPicPr>
        <p:blipFill>
          <a:blip r:embed="rId4"/>
          <a:stretch>
            <a:fillRect/>
          </a:stretch>
        </p:blipFill>
        <p:spPr>
          <a:xfrm>
            <a:off x="361476" y="876300"/>
            <a:ext cx="5885871" cy="5324974"/>
          </a:xfrm>
          <a:prstGeom prst="rect">
            <a:avLst/>
          </a:prstGeom>
        </p:spPr>
      </p:pic>
      <p:pic>
        <p:nvPicPr>
          <p:cNvPr id="6" name="Picture 5">
            <a:extLst>
              <a:ext uri="{FF2B5EF4-FFF2-40B4-BE49-F238E27FC236}">
                <a16:creationId xmlns:a16="http://schemas.microsoft.com/office/drawing/2014/main" id="{530AF182-5904-70B5-F213-76638C934E0A}"/>
              </a:ext>
            </a:extLst>
          </p:cNvPr>
          <p:cNvPicPr>
            <a:picLocks noChangeAspect="1"/>
          </p:cNvPicPr>
          <p:nvPr/>
        </p:nvPicPr>
        <p:blipFill>
          <a:blip r:embed="rId5"/>
          <a:stretch>
            <a:fillRect/>
          </a:stretch>
        </p:blipFill>
        <p:spPr>
          <a:xfrm>
            <a:off x="6542192" y="1239946"/>
            <a:ext cx="5240874" cy="4817953"/>
          </a:xfrm>
          <a:prstGeom prst="rect">
            <a:avLst/>
          </a:prstGeom>
        </p:spPr>
      </p:pic>
      <p:sp>
        <p:nvSpPr>
          <p:cNvPr id="14" name="TextBox 13">
            <a:extLst>
              <a:ext uri="{FF2B5EF4-FFF2-40B4-BE49-F238E27FC236}">
                <a16:creationId xmlns:a16="http://schemas.microsoft.com/office/drawing/2014/main" id="{A27A96CF-BB54-87C2-29B2-8ADD5ECA0813}"/>
              </a:ext>
            </a:extLst>
          </p:cNvPr>
          <p:cNvSpPr txBox="1"/>
          <p:nvPr/>
        </p:nvSpPr>
        <p:spPr>
          <a:xfrm>
            <a:off x="457200" y="6597461"/>
            <a:ext cx="5410200" cy="2308324"/>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1 </a:t>
            </a:r>
          </a:p>
          <a:p>
            <a:r>
              <a:rPr lang="en-US" sz="1800" b="0" i="0" u="none" strike="noStrike" baseline="0" dirty="0">
                <a:solidFill>
                  <a:srgbClr val="221F1F"/>
                </a:solidFill>
                <a:latin typeface="Times New Roman" panose="02020603050405020304" pitchFamily="18" charset="0"/>
              </a:rPr>
              <a:t>Underlay cartilage palisade tympanoplasty in a total perforation. </a:t>
            </a:r>
          </a:p>
          <a:p>
            <a:r>
              <a:rPr lang="en-US" sz="1800" b="0" i="0" u="none" strike="noStrike" baseline="0" dirty="0">
                <a:solidFill>
                  <a:srgbClr val="221F1F"/>
                </a:solidFill>
                <a:latin typeface="Times New Roman" panose="02020603050405020304" pitchFamily="18" charset="0"/>
              </a:rPr>
              <a:t>A large posterior tympanomeatal flap is elevated. </a:t>
            </a:r>
          </a:p>
          <a:p>
            <a:r>
              <a:rPr lang="en-US" sz="1800" b="0" i="0" u="none" strike="noStrike" baseline="0" dirty="0">
                <a:solidFill>
                  <a:srgbClr val="221F1F"/>
                </a:solidFill>
                <a:latin typeface="Times New Roman" panose="02020603050405020304" pitchFamily="18" charset="0"/>
              </a:rPr>
              <a:t>The anterior palisade is placed under, the other palisades onto, the bony annulus. </a:t>
            </a:r>
          </a:p>
          <a:p>
            <a:r>
              <a:rPr lang="en-US" sz="1800" b="0" i="0" u="none" strike="noStrike" baseline="0" dirty="0">
                <a:solidFill>
                  <a:srgbClr val="221F1F"/>
                </a:solidFill>
                <a:latin typeface="Times New Roman" panose="02020603050405020304" pitchFamily="18" charset="0"/>
              </a:rPr>
              <a:t>At its superior end the architrave is indicated by dashed lines. </a:t>
            </a:r>
            <a:endParaRPr lang="en-US" dirty="0"/>
          </a:p>
        </p:txBody>
      </p:sp>
      <p:sp>
        <p:nvSpPr>
          <p:cNvPr id="16" name="TextBox 15">
            <a:extLst>
              <a:ext uri="{FF2B5EF4-FFF2-40B4-BE49-F238E27FC236}">
                <a16:creationId xmlns:a16="http://schemas.microsoft.com/office/drawing/2014/main" id="{03D4AD9F-5170-BBB6-ECB5-06DD8B6D0D0F}"/>
              </a:ext>
            </a:extLst>
          </p:cNvPr>
          <p:cNvSpPr txBox="1"/>
          <p:nvPr/>
        </p:nvSpPr>
        <p:spPr>
          <a:xfrm>
            <a:off x="6457606" y="6574601"/>
            <a:ext cx="5734394" cy="646331"/>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2 </a:t>
            </a:r>
          </a:p>
          <a:p>
            <a:r>
              <a:rPr lang="en-US" sz="1800" b="0" i="0" u="none" strike="noStrike" baseline="0" dirty="0">
                <a:solidFill>
                  <a:srgbClr val="221F1F"/>
                </a:solidFill>
                <a:latin typeface="Times New Roman" panose="02020603050405020304" pitchFamily="18" charset="0"/>
              </a:rPr>
              <a:t>The palisades are placed at the level of the bony annulus. </a:t>
            </a:r>
            <a:endParaRPr lang="en-US" dirty="0"/>
          </a:p>
        </p:txBody>
      </p:sp>
      <p:pic>
        <p:nvPicPr>
          <p:cNvPr id="20" name="Picture 19">
            <a:extLst>
              <a:ext uri="{FF2B5EF4-FFF2-40B4-BE49-F238E27FC236}">
                <a16:creationId xmlns:a16="http://schemas.microsoft.com/office/drawing/2014/main" id="{528F9941-048B-81B7-DC69-AEDFF6EB8633}"/>
              </a:ext>
            </a:extLst>
          </p:cNvPr>
          <p:cNvPicPr>
            <a:picLocks noChangeAspect="1"/>
          </p:cNvPicPr>
          <p:nvPr/>
        </p:nvPicPr>
        <p:blipFill>
          <a:blip r:embed="rId6"/>
          <a:stretch>
            <a:fillRect/>
          </a:stretch>
        </p:blipFill>
        <p:spPr>
          <a:xfrm>
            <a:off x="12381504" y="1472337"/>
            <a:ext cx="5466690" cy="4817953"/>
          </a:xfrm>
          <a:prstGeom prst="rect">
            <a:avLst/>
          </a:prstGeom>
        </p:spPr>
      </p:pic>
      <p:sp>
        <p:nvSpPr>
          <p:cNvPr id="22" name="TextBox 21">
            <a:extLst>
              <a:ext uri="{FF2B5EF4-FFF2-40B4-BE49-F238E27FC236}">
                <a16:creationId xmlns:a16="http://schemas.microsoft.com/office/drawing/2014/main" id="{E3CA8AB6-3184-3AB2-2413-716D1DD9B0EF}"/>
              </a:ext>
            </a:extLst>
          </p:cNvPr>
          <p:cNvSpPr txBox="1"/>
          <p:nvPr/>
        </p:nvSpPr>
        <p:spPr>
          <a:xfrm>
            <a:off x="12192000" y="6542689"/>
            <a:ext cx="5429596" cy="646331"/>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3 </a:t>
            </a:r>
          </a:p>
          <a:p>
            <a:r>
              <a:rPr lang="en-US" sz="1800" b="0" i="0" u="none" strike="noStrike" baseline="0" dirty="0">
                <a:solidFill>
                  <a:srgbClr val="221F1F"/>
                </a:solidFill>
                <a:latin typeface="Times New Roman" panose="02020603050405020304" pitchFamily="18" charset="0"/>
              </a:rPr>
              <a:t>All palisades are placed under the bony annulus. </a:t>
            </a:r>
            <a:endParaRPr lang="en-US" dirty="0"/>
          </a:p>
        </p:txBody>
      </p:sp>
    </p:spTree>
    <p:extLst>
      <p:ext uri="{BB962C8B-B14F-4D97-AF65-F5344CB8AC3E}">
        <p14:creationId xmlns:p14="http://schemas.microsoft.com/office/powerpoint/2010/main" val="17833539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9662" y="0"/>
            <a:ext cx="20507325" cy="10287000"/>
            <a:chOff x="0" y="0"/>
            <a:chExt cx="27343100" cy="13716000"/>
          </a:xfrm>
        </p:grpSpPr>
        <p:sp>
          <p:nvSpPr>
            <p:cNvPr id="3" name="Freeform 3"/>
            <p:cNvSpPr/>
            <p:nvPr/>
          </p:nvSpPr>
          <p:spPr>
            <a:xfrm>
              <a:off x="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3627100" y="0"/>
              <a:ext cx="13716000" cy="13716000"/>
            </a:xfrm>
            <a:custGeom>
              <a:avLst/>
              <a:gdLst/>
              <a:ahLst/>
              <a:cxnLst/>
              <a:rect l="l" t="t" r="r" b="b"/>
              <a:pathLst>
                <a:path w="13716000" h="13716000">
                  <a:moveTo>
                    <a:pt x="0" y="0"/>
                  </a:moveTo>
                  <a:lnTo>
                    <a:pt x="13716000" y="0"/>
                  </a:lnTo>
                  <a:lnTo>
                    <a:pt x="13716000" y="13716000"/>
                  </a:lnTo>
                  <a:lnTo>
                    <a:pt x="0" y="137160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grpSp>
        <p:nvGrpSpPr>
          <p:cNvPr id="5" name="Group 5"/>
          <p:cNvGrpSpPr/>
          <p:nvPr/>
        </p:nvGrpSpPr>
        <p:grpSpPr>
          <a:xfrm>
            <a:off x="1028700" y="1505943"/>
            <a:ext cx="16230600" cy="6526651"/>
            <a:chOff x="0" y="0"/>
            <a:chExt cx="4274726" cy="1718953"/>
          </a:xfrm>
        </p:grpSpPr>
        <p:sp>
          <p:nvSpPr>
            <p:cNvPr id="6" name="Freeform 6"/>
            <p:cNvSpPr/>
            <p:nvPr/>
          </p:nvSpPr>
          <p:spPr>
            <a:xfrm>
              <a:off x="0" y="0"/>
              <a:ext cx="4274726" cy="1718953"/>
            </a:xfrm>
            <a:custGeom>
              <a:avLst/>
              <a:gdLst/>
              <a:ahLst/>
              <a:cxnLst/>
              <a:rect l="l" t="t" r="r" b="b"/>
              <a:pathLst>
                <a:path w="4274726" h="1718953">
                  <a:moveTo>
                    <a:pt x="0" y="0"/>
                  </a:moveTo>
                  <a:lnTo>
                    <a:pt x="4274726" y="0"/>
                  </a:lnTo>
                  <a:lnTo>
                    <a:pt x="4274726" y="1718953"/>
                  </a:lnTo>
                  <a:lnTo>
                    <a:pt x="0" y="1718953"/>
                  </a:lnTo>
                  <a:close/>
                </a:path>
              </a:pathLst>
            </a:custGeom>
            <a:solidFill>
              <a:srgbClr val="F1F2F2"/>
            </a:solidFill>
          </p:spPr>
        </p:sp>
        <p:sp>
          <p:nvSpPr>
            <p:cNvPr id="7" name="TextBox 7"/>
            <p:cNvSpPr txBox="1"/>
            <p:nvPr/>
          </p:nvSpPr>
          <p:spPr>
            <a:xfrm>
              <a:off x="0" y="-38100"/>
              <a:ext cx="4274726" cy="175705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5139012" y="687305"/>
            <a:ext cx="8009976" cy="1730229"/>
            <a:chOff x="0" y="0"/>
            <a:chExt cx="2109623" cy="455698"/>
          </a:xfrm>
        </p:grpSpPr>
        <p:sp>
          <p:nvSpPr>
            <p:cNvPr id="9" name="Freeform 9"/>
            <p:cNvSpPr/>
            <p:nvPr/>
          </p:nvSpPr>
          <p:spPr>
            <a:xfrm>
              <a:off x="0" y="0"/>
              <a:ext cx="2109623" cy="455698"/>
            </a:xfrm>
            <a:custGeom>
              <a:avLst/>
              <a:gdLst/>
              <a:ahLst/>
              <a:cxnLst/>
              <a:rect l="l" t="t" r="r" b="b"/>
              <a:pathLst>
                <a:path w="2109623" h="455698">
                  <a:moveTo>
                    <a:pt x="0" y="0"/>
                  </a:moveTo>
                  <a:lnTo>
                    <a:pt x="2109623" y="0"/>
                  </a:lnTo>
                  <a:lnTo>
                    <a:pt x="2109623" y="455698"/>
                  </a:lnTo>
                  <a:lnTo>
                    <a:pt x="0" y="455698"/>
                  </a:lnTo>
                  <a:close/>
                </a:path>
              </a:pathLst>
            </a:custGeom>
            <a:solidFill>
              <a:srgbClr val="DDDEDE"/>
            </a:solidFill>
            <a:ln w="38100" cap="sq">
              <a:solidFill>
                <a:srgbClr val="F1F2F2"/>
              </a:solidFill>
              <a:prstDash val="solid"/>
              <a:miter/>
            </a:ln>
          </p:spPr>
        </p:sp>
        <p:sp>
          <p:nvSpPr>
            <p:cNvPr id="10" name="TextBox 10"/>
            <p:cNvSpPr txBox="1"/>
            <p:nvPr/>
          </p:nvSpPr>
          <p:spPr>
            <a:xfrm>
              <a:off x="0" y="-38100"/>
              <a:ext cx="2109623" cy="493798"/>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576611" y="8801100"/>
            <a:ext cx="19974273" cy="1861295"/>
            <a:chOff x="0" y="0"/>
            <a:chExt cx="5260714" cy="490218"/>
          </a:xfrm>
        </p:grpSpPr>
        <p:sp>
          <p:nvSpPr>
            <p:cNvPr id="12" name="Freeform 12"/>
            <p:cNvSpPr/>
            <p:nvPr/>
          </p:nvSpPr>
          <p:spPr>
            <a:xfrm>
              <a:off x="0" y="0"/>
              <a:ext cx="5260714" cy="490218"/>
            </a:xfrm>
            <a:custGeom>
              <a:avLst/>
              <a:gdLst/>
              <a:ahLst/>
              <a:cxnLst/>
              <a:rect l="l" t="t" r="r" b="b"/>
              <a:pathLst>
                <a:path w="5260714" h="490218">
                  <a:moveTo>
                    <a:pt x="0" y="0"/>
                  </a:moveTo>
                  <a:lnTo>
                    <a:pt x="5260714" y="0"/>
                  </a:lnTo>
                  <a:lnTo>
                    <a:pt x="5260714" y="490218"/>
                  </a:lnTo>
                  <a:lnTo>
                    <a:pt x="0" y="490218"/>
                  </a:lnTo>
                  <a:close/>
                </a:path>
              </a:pathLst>
            </a:custGeom>
            <a:solidFill>
              <a:srgbClr val="F1F2F2"/>
            </a:solidFill>
          </p:spPr>
        </p:sp>
        <p:sp>
          <p:nvSpPr>
            <p:cNvPr id="13" name="TextBox 13"/>
            <p:cNvSpPr txBox="1"/>
            <p:nvPr/>
          </p:nvSpPr>
          <p:spPr>
            <a:xfrm>
              <a:off x="0" y="-38100"/>
              <a:ext cx="5260714" cy="528318"/>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5139012" y="904875"/>
            <a:ext cx="8605266" cy="1388713"/>
          </a:xfrm>
          <a:prstGeom prst="rect">
            <a:avLst/>
          </a:prstGeom>
        </p:spPr>
        <p:txBody>
          <a:bodyPr wrap="square" lIns="0" tIns="0" rIns="0" bIns="0" rtlCol="0" anchor="t">
            <a:spAutoFit/>
          </a:bodyPr>
          <a:lstStyle/>
          <a:p>
            <a:pPr algn="ctr">
              <a:lnSpc>
                <a:spcPct val="150000"/>
              </a:lnSpc>
            </a:pPr>
            <a:r>
              <a:rPr lang="en-US" sz="3200" dirty="0">
                <a:latin typeface="Fredoka" panose="020B0604020202020204" charset="0"/>
              </a:rPr>
              <a:t>2. Cartilage palisades in on-lay tympanoplasty techniques</a:t>
            </a:r>
            <a:endParaRPr lang="en-US" sz="3200" dirty="0">
              <a:solidFill>
                <a:srgbClr val="000000"/>
              </a:solidFill>
              <a:latin typeface="Fredoka" panose="020B0604020202020204" charset="0"/>
              <a:ea typeface="Fredoka"/>
              <a:cs typeface="Fredoka"/>
              <a:sym typeface="Fredoka"/>
            </a:endParaRPr>
          </a:p>
        </p:txBody>
      </p:sp>
      <p:sp>
        <p:nvSpPr>
          <p:cNvPr id="15" name="TextBox 15"/>
          <p:cNvSpPr txBox="1"/>
          <p:nvPr/>
        </p:nvSpPr>
        <p:spPr>
          <a:xfrm>
            <a:off x="1187545" y="2429075"/>
            <a:ext cx="11614055" cy="2712730"/>
          </a:xfrm>
          <a:prstGeom prst="rect">
            <a:avLst/>
          </a:prstGeom>
        </p:spPr>
        <p:txBody>
          <a:bodyPr wrap="square" lIns="0" tIns="0" rIns="0" bIns="0" rtlCol="0" anchor="t">
            <a:spAutoFit/>
          </a:bodyPr>
          <a:lstStyle/>
          <a:p>
            <a:pPr marL="342900" indent="-342900">
              <a:lnSpc>
                <a:spcPct val="150000"/>
              </a:lnSpc>
              <a:buFont typeface="Arial" panose="020B0604020202020204" pitchFamily="34" charset="0"/>
              <a:buChar char="•"/>
            </a:pPr>
            <a:r>
              <a:rPr lang="en-US" sz="2400" dirty="0"/>
              <a:t>The palisades are placed onto the denuded remnant of the lamina propria and vibrate together with the eardrum remnant.</a:t>
            </a:r>
          </a:p>
          <a:p>
            <a:pPr marL="342900" indent="-342900">
              <a:lnSpc>
                <a:spcPct val="150000"/>
              </a:lnSpc>
              <a:buFont typeface="Arial" panose="020B0604020202020204" pitchFamily="34" charset="0"/>
              <a:buChar char="•"/>
            </a:pPr>
            <a:r>
              <a:rPr lang="en-US" sz="2400" dirty="0"/>
              <a:t>The ends of the palisades may be shaped and thinned.</a:t>
            </a:r>
          </a:p>
          <a:p>
            <a:pPr marL="342900" indent="-342900">
              <a:lnSpc>
                <a:spcPct val="150000"/>
              </a:lnSpc>
              <a:buFont typeface="Arial" panose="020B0604020202020204" pitchFamily="34" charset="0"/>
              <a:buChar char="•"/>
            </a:pPr>
            <a:r>
              <a:rPr lang="en-US" sz="2400" dirty="0"/>
              <a:t>There are no clinical reports on this method, which may have some advantages, because no support is needed.</a:t>
            </a:r>
          </a:p>
        </p:txBody>
      </p:sp>
      <p:sp>
        <p:nvSpPr>
          <p:cNvPr id="17" name="Freeform 17"/>
          <p:cNvSpPr/>
          <p:nvPr/>
        </p:nvSpPr>
        <p:spPr>
          <a:xfrm>
            <a:off x="-1109662" y="-911620"/>
            <a:ext cx="2942276" cy="2942276"/>
          </a:xfrm>
          <a:custGeom>
            <a:avLst/>
            <a:gdLst/>
            <a:ahLst/>
            <a:cxnLst/>
            <a:rect l="l" t="t" r="r" b="b"/>
            <a:pathLst>
              <a:path w="2942276" h="2942276">
                <a:moveTo>
                  <a:pt x="0" y="0"/>
                </a:moveTo>
                <a:lnTo>
                  <a:pt x="2942276" y="0"/>
                </a:lnTo>
                <a:lnTo>
                  <a:pt x="2942276" y="2942276"/>
                </a:lnTo>
                <a:lnTo>
                  <a:pt x="0" y="294227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16590398" y="6983167"/>
            <a:ext cx="3395204" cy="1049427"/>
          </a:xfrm>
          <a:custGeom>
            <a:avLst/>
            <a:gdLst/>
            <a:ahLst/>
            <a:cxnLst/>
            <a:rect l="l" t="t" r="r" b="b"/>
            <a:pathLst>
              <a:path w="3395204" h="1049427">
                <a:moveTo>
                  <a:pt x="0" y="0"/>
                </a:moveTo>
                <a:lnTo>
                  <a:pt x="3395204" y="0"/>
                </a:lnTo>
                <a:lnTo>
                  <a:pt x="3395204" y="1049427"/>
                </a:lnTo>
                <a:lnTo>
                  <a:pt x="0" y="10494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pic>
        <p:nvPicPr>
          <p:cNvPr id="22" name="Picture 21">
            <a:extLst>
              <a:ext uri="{FF2B5EF4-FFF2-40B4-BE49-F238E27FC236}">
                <a16:creationId xmlns:a16="http://schemas.microsoft.com/office/drawing/2014/main" id="{8ED0EF2D-C193-F68A-1F3A-D050145F3C12}"/>
              </a:ext>
            </a:extLst>
          </p:cNvPr>
          <p:cNvPicPr>
            <a:picLocks noChangeAspect="1"/>
          </p:cNvPicPr>
          <p:nvPr/>
        </p:nvPicPr>
        <p:blipFill>
          <a:blip r:embed="rId8"/>
          <a:stretch>
            <a:fillRect/>
          </a:stretch>
        </p:blipFill>
        <p:spPr>
          <a:xfrm>
            <a:off x="12725400" y="4282943"/>
            <a:ext cx="4531129" cy="3749651"/>
          </a:xfrm>
          <a:prstGeom prst="rect">
            <a:avLst/>
          </a:prstGeom>
        </p:spPr>
      </p:pic>
      <p:sp>
        <p:nvSpPr>
          <p:cNvPr id="24" name="TextBox 23">
            <a:extLst>
              <a:ext uri="{FF2B5EF4-FFF2-40B4-BE49-F238E27FC236}">
                <a16:creationId xmlns:a16="http://schemas.microsoft.com/office/drawing/2014/main" id="{EAFF8C89-EC7E-143C-9BA6-85B6D4832E9C}"/>
              </a:ext>
            </a:extLst>
          </p:cNvPr>
          <p:cNvSpPr txBox="1"/>
          <p:nvPr/>
        </p:nvSpPr>
        <p:spPr>
          <a:xfrm>
            <a:off x="1187545" y="6861549"/>
            <a:ext cx="10544694" cy="923330"/>
          </a:xfrm>
          <a:prstGeom prst="rect">
            <a:avLst/>
          </a:prstGeom>
          <a:noFill/>
        </p:spPr>
        <p:txBody>
          <a:bodyPr wrap="square">
            <a:spAutoFit/>
          </a:bodyPr>
          <a:lstStyle/>
          <a:p>
            <a:r>
              <a:rPr lang="en-US" sz="1800" b="1" i="0" u="none" strike="noStrike" baseline="0" dirty="0">
                <a:solidFill>
                  <a:srgbClr val="221F1F"/>
                </a:solidFill>
                <a:latin typeface="Trebuchet MS" panose="020B0603020202020204" pitchFamily="34" charset="0"/>
              </a:rPr>
              <a:t>Figure 4 </a:t>
            </a:r>
          </a:p>
          <a:p>
            <a:r>
              <a:rPr lang="en-US" sz="1800" b="0" i="0" u="none" strike="noStrike" baseline="0" dirty="0">
                <a:solidFill>
                  <a:srgbClr val="221F1F"/>
                </a:solidFill>
                <a:latin typeface="Times New Roman" panose="02020603050405020304" pitchFamily="18" charset="0"/>
              </a:rPr>
              <a:t>On-lay cartilage palisade tympanoplasty in total perforation. Ear canal skin and eardrum epithelium are elevated and the palisades are placed onto the denuded eardrum remnant. </a:t>
            </a:r>
            <a:endParaRPr lang="en-US" dirty="0"/>
          </a:p>
        </p:txBody>
      </p:sp>
    </p:spTree>
    <p:extLst>
      <p:ext uri="{BB962C8B-B14F-4D97-AF65-F5344CB8AC3E}">
        <p14:creationId xmlns:p14="http://schemas.microsoft.com/office/powerpoint/2010/main" val="35118544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3636</TotalTime>
  <Words>3507</Words>
  <Application>Microsoft Office PowerPoint</Application>
  <PresentationFormat>Custom</PresentationFormat>
  <Paragraphs>226</Paragraphs>
  <Slides>50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Fredoka</vt:lpstr>
      <vt:lpstr>Arial</vt:lpstr>
      <vt:lpstr>Times New Roman</vt:lpstr>
      <vt:lpstr>Trebuchet MS</vt:lpstr>
      <vt:lpstr>Nunito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Abouzar</dc:creator>
  <cp:lastModifiedBy>Abolfazl Zanghaei</cp:lastModifiedBy>
  <cp:revision>11</cp:revision>
  <dcterms:created xsi:type="dcterms:W3CDTF">2006-08-16T00:00:00Z</dcterms:created>
  <dcterms:modified xsi:type="dcterms:W3CDTF">2026-01-13T05:23:49Z</dcterms:modified>
  <dc:identifier>DAGNLx55sKg</dc:identifier>
</cp:coreProperties>
</file>