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6" r:id="rId3"/>
    <p:sldId id="257" r:id="rId4"/>
    <p:sldId id="293" r:id="rId5"/>
    <p:sldId id="313" r:id="rId6"/>
    <p:sldId id="314" r:id="rId7"/>
    <p:sldId id="295" r:id="rId8"/>
    <p:sldId id="298" r:id="rId9"/>
    <p:sldId id="315" r:id="rId10"/>
    <p:sldId id="312" r:id="rId11"/>
    <p:sldId id="307" r:id="rId12"/>
    <p:sldId id="316" r:id="rId13"/>
    <p:sldId id="308" r:id="rId14"/>
    <p:sldId id="319" r:id="rId15"/>
    <p:sldId id="320" r:id="rId16"/>
    <p:sldId id="321" r:id="rId17"/>
    <p:sldId id="318" r:id="rId18"/>
    <p:sldId id="310" r:id="rId19"/>
    <p:sldId id="311" r:id="rId20"/>
    <p:sldId id="297" r:id="rId21"/>
    <p:sldId id="306" r:id="rId22"/>
    <p:sldId id="317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296" r:id="rId31"/>
    <p:sldId id="294" r:id="rId32"/>
    <p:sldId id="268" r:id="rId33"/>
  </p:sldIdLst>
  <p:sldSz cx="18288000" cy="10287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Fredoka" panose="020B0604020202020204" charset="0"/>
      <p:regular r:id="rId38"/>
    </p:embeddedFont>
    <p:embeddedFont>
      <p:font typeface="Nunito Bold" panose="020B0604020202020204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76" autoAdjust="0"/>
    <p:restoredTop sz="94622" autoAdjust="0"/>
  </p:normalViewPr>
  <p:slideViewPr>
    <p:cSldViewPr>
      <p:cViewPr varScale="1">
        <p:scale>
          <a:sx n="57" d="100"/>
          <a:sy n="57" d="100"/>
        </p:scale>
        <p:origin x="67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29716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-576611" y="8353252"/>
            <a:ext cx="19974273" cy="1420979"/>
            <a:chOff x="0" y="0"/>
            <a:chExt cx="5260714" cy="3742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60714" cy="374250"/>
            </a:xfrm>
            <a:custGeom>
              <a:avLst/>
              <a:gdLst/>
              <a:ahLst/>
              <a:cxnLst/>
              <a:rect l="l" t="t" r="r" b="b"/>
              <a:pathLst>
                <a:path w="5260714" h="374250">
                  <a:moveTo>
                    <a:pt x="0" y="0"/>
                  </a:moveTo>
                  <a:lnTo>
                    <a:pt x="5260714" y="0"/>
                  </a:lnTo>
                  <a:lnTo>
                    <a:pt x="5260714" y="374250"/>
                  </a:lnTo>
                  <a:lnTo>
                    <a:pt x="0" y="374250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260714" cy="412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116949" y="1896628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399945" y="6010601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33400" y="2258499"/>
            <a:ext cx="16912111" cy="23434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Unilateral Sensorineural Hearing Loss in Children: Natural History and Clinical Characteristics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86200" y="5750524"/>
            <a:ext cx="9907094" cy="692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4"/>
              </a:lnSpc>
            </a:pPr>
            <a:r>
              <a:rPr lang="en-US" sz="4002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Presentation by Dr. Ahmadzadeh</a:t>
            </a:r>
          </a:p>
        </p:txBody>
      </p:sp>
      <p:sp>
        <p:nvSpPr>
          <p:cNvPr id="14" name="Freeform 14"/>
          <p:cNvSpPr/>
          <p:nvPr/>
        </p:nvSpPr>
        <p:spPr>
          <a:xfrm>
            <a:off x="1721691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59847" y="1808410"/>
            <a:ext cx="15697201" cy="6078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Study population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NBHS done in 408/476.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Groups: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congenital (156 failed NBHS), postnatal (252 passed NBHS), unknown (68).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ABR: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89 congenital; none in others. Avg ABR age: 2 months.</a:t>
            </a:r>
          </a:p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Ages at audiograms and follow-up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First audiogram: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6.6 ± 3.4 years; Last: 11.2 ± 3.9 years.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First-audiogram by group: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congenital 4.4 ± 2.7; postnatal 7.4 ± 3.2 ; unknown 8.4 ± 3.5.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Follow-up: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4.6 ± 3.1 years (39.3% ≥ 5 years).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Group follow-up: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congenital 4.8 ± 3.2; postnatal 4.4 ± 2.9.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Private insurance associated with ~8.1 months longer follow-up.</a:t>
            </a:r>
          </a:p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Affected ear hearing (PTA)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Initial PTA: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53.8 ± 29.4 dB.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Change to last audiogram: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+3.0 ± 14.5 dB (overall).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Stability: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82.4% stable; 17.6% progressed &gt;10 dB.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Congenital vs postnatal at first: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68.7 ± 27.4 dB vs 45.5 ± 27.3 dB 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Change in PTA: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congenital +4.7 ± 22.1; postnatal +0.9 ± 14.5 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3D602C71-1814-400D-FF1E-2E9FDC846538}"/>
              </a:ext>
            </a:extLst>
          </p:cNvPr>
          <p:cNvGrpSpPr/>
          <p:nvPr/>
        </p:nvGrpSpPr>
        <p:grpSpPr>
          <a:xfrm>
            <a:off x="5148263" y="435051"/>
            <a:ext cx="7924800" cy="1852462"/>
            <a:chOff x="0" y="0"/>
            <a:chExt cx="2109623" cy="45569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CB158D9-5833-3486-8213-2977D7441128}"/>
                </a:ext>
              </a:extLst>
            </p:cNvPr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684F591-966D-C52E-8965-91E0DA36E568}"/>
                </a:ext>
              </a:extLst>
            </p:cNvPr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3200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451971F2-582B-F63C-CE04-FB2CA0C85F1A}"/>
              </a:ext>
            </a:extLst>
          </p:cNvPr>
          <p:cNvSpPr txBox="1"/>
          <p:nvPr/>
        </p:nvSpPr>
        <p:spPr>
          <a:xfrm>
            <a:off x="5578217" y="774843"/>
            <a:ext cx="6860463" cy="107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0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Hearing Outcomes</a:t>
            </a:r>
          </a:p>
        </p:txBody>
      </p:sp>
    </p:spTree>
    <p:extLst>
      <p:ext uri="{BB962C8B-B14F-4D97-AF65-F5344CB8AC3E}">
        <p14:creationId xmlns:p14="http://schemas.microsoft.com/office/powerpoint/2010/main" val="2396008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1505943"/>
            <a:ext cx="15697201" cy="6571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Progressive hearing loss (&gt;10 dB)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Congenital: 26.3% vs postnatal: 14.3% 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For progressors: 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average PTA increase 25.5 ± 16.3 dB (overall); 28.1 ± 20.1 (congenital); 23.5 ± 11.6 (postnatal).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Average Gestational age in progressors: 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38.6 ± 3.3 weeks.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0" i="0" dirty="0">
                <a:effectLst/>
                <a:latin typeface="Aptos Display" panose="020B0004020202020204" pitchFamily="34" charset="0"/>
              </a:rPr>
              <a:t>7 progressors also worsened in normal ear (8.3%).</a:t>
            </a:r>
          </a:p>
          <a:p>
            <a:pPr algn="l">
              <a:spcBef>
                <a:spcPts val="600"/>
              </a:spcBef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Contralateral ear (normal-hearing) PTA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First contralateral PTA: 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10.6 ± 5.8 dB.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Change first to last: 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−1.9 ± 7.4 dB (overall improvement or adaptation to audiogram test).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Congenital: 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−3.9 ± 7.3; </a:t>
            </a:r>
            <a:r>
              <a:rPr lang="en-US" sz="1900" b="1" i="0" dirty="0">
                <a:effectLst/>
                <a:latin typeface="Aptos Display" panose="020B0004020202020204" pitchFamily="34" charset="0"/>
              </a:rPr>
              <a:t>Postnatal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: −1.0 ± 8.1.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Worsened contralateral PTA &gt;10 dB: 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11 patients (2.3%; </a:t>
            </a:r>
            <a:r>
              <a:rPr lang="en-US" sz="1900" b="0" i="0" dirty="0" err="1">
                <a:effectLst/>
                <a:latin typeface="Aptos Display" panose="020B0004020202020204" pitchFamily="34" charset="0"/>
              </a:rPr>
              <a:t>avg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 </a:t>
            </a:r>
            <a:r>
              <a:rPr lang="fa-IR" sz="1900" b="0" i="0" dirty="0">
                <a:effectLst/>
                <a:latin typeface="Aptos Display" panose="020B0004020202020204" pitchFamily="34" charset="0"/>
              </a:rPr>
              <a:t> 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26.5 ± 19.7 dB).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0" i="0" dirty="0">
                <a:effectLst/>
                <a:latin typeface="Aptos Display" panose="020B0004020202020204" pitchFamily="34" charset="0"/>
              </a:rPr>
              <a:t>Worsening contralateral ear linked to better initial affected-ear hearing (37.7 ± 23.2 dB) vs stable contralateral (54.2 ± 29.4 dB).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No difference 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in contralateral worsening between congenital vs postnatal .</a:t>
            </a:r>
          </a:p>
          <a:p>
            <a:pPr algn="l">
              <a:spcBef>
                <a:spcPts val="600"/>
              </a:spcBef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Frequency-specific findings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0" i="0" dirty="0">
                <a:effectLst/>
                <a:latin typeface="Aptos Display" panose="020B0004020202020204" pitchFamily="34" charset="0"/>
              </a:rPr>
              <a:t>PTAs rose mid-way, then slightly declined; no clinically significant progression from first to last.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0" i="0" dirty="0">
                <a:effectLst/>
                <a:latin typeface="Aptos Display" panose="020B0004020202020204" pitchFamily="34" charset="0"/>
              </a:rPr>
              <a:t>Higher frequencies associated with greater odds of hearing loss (mild OR 1.53; moderate 1.49; severe 1.29; profound 1.16</a:t>
            </a:r>
            <a:r>
              <a:rPr lang="fa-IR" sz="1900" b="0" i="0" dirty="0">
                <a:effectLst/>
                <a:latin typeface="Aptos Display" panose="020B0004020202020204" pitchFamily="34" charset="0"/>
              </a:rPr>
              <a:t>(</a:t>
            </a:r>
            <a:endParaRPr lang="en-US" sz="1900" b="0" i="0" dirty="0">
              <a:effectLst/>
              <a:latin typeface="Aptos Display" panose="020B0004020202020204" pitchFamily="34" charset="0"/>
            </a:endParaRP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Time effects: 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mid-audiogram had lower odds of mild hearing loss only (OR 0.66;). Other time comparisons not consistently significant.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900" b="1" i="0" dirty="0">
                <a:effectLst/>
                <a:latin typeface="Aptos Display" panose="020B0004020202020204" pitchFamily="34" charset="0"/>
              </a:rPr>
              <a:t>Last to first: </a:t>
            </a:r>
            <a:r>
              <a:rPr lang="en-US" sz="1900" b="0" i="0" dirty="0">
                <a:effectLst/>
                <a:latin typeface="Aptos Display" panose="020B0004020202020204" pitchFamily="34" charset="0"/>
              </a:rPr>
              <a:t>no significant changes in odds of hearing loss.</a:t>
            </a:r>
          </a:p>
          <a:p>
            <a:pPr lvl="1" algn="l">
              <a:spcBef>
                <a:spcPts val="600"/>
              </a:spcBef>
            </a:pPr>
            <a:endParaRPr lang="en-US" sz="1900" b="0" i="0" dirty="0">
              <a:effectLst/>
              <a:latin typeface="Aptos Display" panose="020B0004020202020204" pitchFamily="34" charset="0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54535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D023A0-3B55-9E85-778C-2CFFFDE31F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6571" y="0"/>
            <a:ext cx="10994857" cy="1028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8622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19200" y="3841367"/>
            <a:ext cx="15925801" cy="12464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/>
              <a:t>Dedicated temporal bone imaging was performed in 296 patients (62.2%): </a:t>
            </a:r>
            <a:r>
              <a:rPr lang="en-US" sz="2400" dirty="0"/>
              <a:t>35.5% had CT only (n = 105), 58.4% had MRI only (n = 172), 6.4% had both CT and MRI (n = 19), and 128 patients (30.0%) had at least one abnormality ipsilateral to the hearing loss.</a:t>
            </a:r>
            <a:endParaRPr lang="fa-IR" sz="2400" dirty="0"/>
          </a:p>
          <a:p>
            <a:pPr>
              <a:spcBef>
                <a:spcPts val="600"/>
              </a:spcBef>
            </a:pPr>
            <a:endParaRPr lang="en-US" sz="2800" dirty="0">
              <a:latin typeface="Aptos Display" panose="020B0004020202020204" pitchFamily="34" charset="0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3D602C71-1814-400D-FF1E-2E9FDC846538}"/>
              </a:ext>
            </a:extLst>
          </p:cNvPr>
          <p:cNvGrpSpPr/>
          <p:nvPr/>
        </p:nvGrpSpPr>
        <p:grpSpPr>
          <a:xfrm>
            <a:off x="5148263" y="435051"/>
            <a:ext cx="7924800" cy="1852462"/>
            <a:chOff x="0" y="0"/>
            <a:chExt cx="2109623" cy="45569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CB158D9-5833-3486-8213-2977D7441128}"/>
                </a:ext>
              </a:extLst>
            </p:cNvPr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684F591-966D-C52E-8965-91E0DA36E568}"/>
                </a:ext>
              </a:extLst>
            </p:cNvPr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3200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451971F2-582B-F63C-CE04-FB2CA0C85F1A}"/>
              </a:ext>
            </a:extLst>
          </p:cNvPr>
          <p:cNvSpPr txBox="1"/>
          <p:nvPr/>
        </p:nvSpPr>
        <p:spPr>
          <a:xfrm>
            <a:off x="5578217" y="774843"/>
            <a:ext cx="6860463" cy="107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0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Imaging Findings</a:t>
            </a:r>
          </a:p>
        </p:txBody>
      </p:sp>
    </p:spTree>
    <p:extLst>
      <p:ext uri="{BB962C8B-B14F-4D97-AF65-F5344CB8AC3E}">
        <p14:creationId xmlns:p14="http://schemas.microsoft.com/office/powerpoint/2010/main" val="2609137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23121" y="1937124"/>
            <a:ext cx="15159988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Aptos Display" panose="020B0004020202020204" pitchFamily="34" charset="0"/>
              </a:rPr>
              <a:t>CT versus MRI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Among the CTs, 26.6% showed an abnormality on the same side as the hearing loss, and 12.1% showed a contralateral abnormality.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</a:rPr>
              <a:t>Enlarged vestibular aqueduct (EVA) was the most common CT abnormality: </a:t>
            </a:r>
            <a:r>
              <a:rPr lang="en-US" sz="2400" dirty="0">
                <a:latin typeface="Aptos Display" panose="020B0004020202020204" pitchFamily="34" charset="0"/>
              </a:rPr>
              <a:t>14.5% (n = 18) ipsilateral and 4.0% (n = 5) contralateral.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Ipsilateral/contralateral ears also showed abnormalities in cochlea (8.9% n = 11, 4.0% n = 5), vestibules (4.8% n = 6, 0.8% n = 1), semicircular canals (SCC) (4.0% n = 5, 2.4% n = 3), internal auditory canals (narrowed: 0.8% n = 1, 0.8% n = 1; enlarged: 0.8% n = 1, 0.8% n = 1), or other structures (4.8% n = 6, 1.6% n = 2).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For MRIs, 39.6% identified an abnormality ipsilaterally and 6.8% contralaterally. The most common MRI finding in the affected ear was absent/hypoplastic cochlear nerve in 20.4% (n = 39). Contralaterally, this was 1.0% (n = 2).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Other abnormalities on MRI in the ipsilateral and contralateral ears included EVA (9.9% n = 19, 2.6% n = 5), cochlear anomalies (3.1% n = 6, 0.0% n = 0), SCC (2.6% n = 5, 0.0% n = 0), vestibules (1.6% n = 3, 0.0% n = 0), inferior vestibular nerves (0.5% n = 1, 0.0% n = 0), and other structures (7.9% n = 15, 0.0% n = 0).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Nineteen patients had both CT and MRI; five had abnormalities (three on CT and four on MRI). One patient had EVA on both CT and MRI; in the other four patients, CT/MRI findings did not overlap.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611506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23121" y="1937124"/>
            <a:ext cx="15159988" cy="4447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Aptos Display" panose="020B0004020202020204" pitchFamily="34" charset="0"/>
              </a:rPr>
              <a:t>Imaging in Patients With Progressive Hearing Loss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Of the 84 patients with progressive hearing loss in the affected ear, 55 (65.5%) underwent imaging, similar to those with stable hearing (61.7%, n = 242).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CT was performed in 29 (34.5%), MRI in 30 (35.7%).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Those with progressive hearing loss showed a similar range of imaging abnormalities in the affected ear as those without progression.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EVA’s role: 16.7% of patients with EVA had progression vs 17.5% with normal vestibular aqueducts (p &gt; 0.9999, Fisher’s exact). Follow-up duration was similar (4.61 ± 3.30 vs 4.55 ± 3.17 years).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Among 11 patients who developed hearing loss in the contralateral ear, 5 had MRI (one also had CT). Two of these had EVA in the contralateral ear; the remaining three had normal vestibular aqueducts. No other imaging abnormalities were identified in this group.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87454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23121" y="1937124"/>
            <a:ext cx="15159988" cy="28161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Aptos Display" panose="020B0004020202020204" pitchFamily="34" charset="0"/>
              </a:rPr>
              <a:t>Imaging Related to Degree of Initial Hearing Loss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The initial hearing loss in the affected ear (first audiogram) was significantly greater in patients with abnormal imaging findings (PTA 64.7 ± 29.0 dB) than in those without (PTA 54.7 ± 28.5 dB, p = 0.0070, Mann–Whitney).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Aptos Display" panose="020B0004020202020204" pitchFamily="34" charset="0"/>
              </a:rPr>
              <a:t>Subgroup analysis: </a:t>
            </a:r>
            <a:r>
              <a:rPr lang="en-US" sz="2400" dirty="0">
                <a:latin typeface="Aptos Display" panose="020B0004020202020204" pitchFamily="34" charset="0"/>
              </a:rPr>
              <a:t>patients with absent/hypoplastic cochlear nerves (n = 39) had initial PTAs of 76.4 ± 27.4 dB, which is significantly worse than patients with normal nerves (n = 153, 54.9 ± 28.1 dB, p &lt; 0.0001, Mann–Whitney).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There was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</a:rPr>
              <a:t>no significant difference </a:t>
            </a:r>
            <a:r>
              <a:rPr lang="en-US" sz="2400" dirty="0">
                <a:latin typeface="Aptos Display" panose="020B0004020202020204" pitchFamily="34" charset="0"/>
              </a:rPr>
              <a:t>in hearing between patients with and without EVAs or other cochlear, vestibular, or SCC anomalies.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05003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50F73D-F4D0-3077-9280-CE800F14A7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429" y="1657039"/>
            <a:ext cx="16893818" cy="697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5050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1865138"/>
            <a:ext cx="15697201" cy="5724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Hearing aid prescriptions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Prescribed in 80.7% of subjects (n = 384)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Use at last audiology visit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Full-time: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34.5% (n = 164)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Part-time: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16.2% (n = 77)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Inconsistent: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14.9% (n = 77)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Never: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7.6% (n = 36)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Unknown: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26.9% (n = 128)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Compliance and insurance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Compliance at last visit did not correlate with last PTA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No significant difference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by insurance status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Cochlear implants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Recommended for 9 patients; implanted in 3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3D602C71-1814-400D-FF1E-2E9FDC846538}"/>
              </a:ext>
            </a:extLst>
          </p:cNvPr>
          <p:cNvGrpSpPr/>
          <p:nvPr/>
        </p:nvGrpSpPr>
        <p:grpSpPr>
          <a:xfrm>
            <a:off x="5148263" y="435051"/>
            <a:ext cx="7924800" cy="1852462"/>
            <a:chOff x="0" y="0"/>
            <a:chExt cx="2109623" cy="45569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CB158D9-5833-3486-8213-2977D7441128}"/>
                </a:ext>
              </a:extLst>
            </p:cNvPr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684F591-966D-C52E-8965-91E0DA36E568}"/>
                </a:ext>
              </a:extLst>
            </p:cNvPr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3200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451971F2-582B-F63C-CE04-FB2CA0C85F1A}"/>
              </a:ext>
            </a:extLst>
          </p:cNvPr>
          <p:cNvSpPr txBox="1"/>
          <p:nvPr/>
        </p:nvSpPr>
        <p:spPr>
          <a:xfrm>
            <a:off x="5578217" y="774843"/>
            <a:ext cx="6860463" cy="10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48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Hearing Rehabilitation</a:t>
            </a:r>
          </a:p>
        </p:txBody>
      </p:sp>
    </p:spTree>
    <p:extLst>
      <p:ext uri="{BB962C8B-B14F-4D97-AF65-F5344CB8AC3E}">
        <p14:creationId xmlns:p14="http://schemas.microsoft.com/office/powerpoint/2010/main" val="3606045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59847" y="1961522"/>
            <a:ext cx="15697201" cy="38625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Testing scope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54 genetic tests performed in 44 patients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OtoSCOPE (&gt;200 genes) used in 11 </a:t>
            </a:r>
            <a:r>
              <a:rPr lang="en-US" sz="2400" dirty="0">
                <a:latin typeface="Aptos Display" panose="020B0004020202020204" pitchFamily="34" charset="0"/>
              </a:rPr>
              <a:t>patients ; Two-variant cases: WFS1 and DSPP nonsense variants</a:t>
            </a:r>
            <a:endParaRPr lang="en-US" sz="2400" b="0" i="0" dirty="0">
              <a:effectLst/>
              <a:latin typeface="Aptos Display" panose="020B0004020202020204" pitchFamily="34" charset="0"/>
            </a:endParaRP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Key findings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GJB2 testing (Connexin 26) performed in 12 patients; no variants found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31 other tests identified 8 variants diagnosing Lenox-</a:t>
            </a:r>
            <a:r>
              <a:rPr lang="en-US" sz="2400" b="0" i="0" dirty="0" err="1">
                <a:effectLst/>
                <a:latin typeface="Aptos Display" panose="020B0004020202020204" pitchFamily="34" charset="0"/>
              </a:rPr>
              <a:t>Gastaut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, Ehlers-Danlos, Fragile X, Neurofibromatosis-1, and </a:t>
            </a:r>
            <a:r>
              <a:rPr lang="en-US" sz="2400" b="0" i="0" dirty="0" err="1">
                <a:effectLst/>
                <a:latin typeface="Aptos Display" panose="020B0004020202020204" pitchFamily="34" charset="0"/>
              </a:rPr>
              <a:t>Septo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-Optic Dysplasia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Clinical takeaway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No patients with genetic mutations developed contralateral hearing loss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3D602C71-1814-400D-FF1E-2E9FDC846538}"/>
              </a:ext>
            </a:extLst>
          </p:cNvPr>
          <p:cNvGrpSpPr/>
          <p:nvPr/>
        </p:nvGrpSpPr>
        <p:grpSpPr>
          <a:xfrm>
            <a:off x="5148263" y="435051"/>
            <a:ext cx="7924800" cy="1852462"/>
            <a:chOff x="0" y="0"/>
            <a:chExt cx="2109623" cy="45569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CB158D9-5833-3486-8213-2977D7441128}"/>
                </a:ext>
              </a:extLst>
            </p:cNvPr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684F591-966D-C52E-8965-91E0DA36E568}"/>
                </a:ext>
              </a:extLst>
            </p:cNvPr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3200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451971F2-582B-F63C-CE04-FB2CA0C85F1A}"/>
              </a:ext>
            </a:extLst>
          </p:cNvPr>
          <p:cNvSpPr txBox="1"/>
          <p:nvPr/>
        </p:nvSpPr>
        <p:spPr>
          <a:xfrm>
            <a:off x="5578217" y="774843"/>
            <a:ext cx="6860463" cy="10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48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Genetic Testing</a:t>
            </a:r>
          </a:p>
        </p:txBody>
      </p:sp>
    </p:spTree>
    <p:extLst>
      <p:ext uri="{BB962C8B-B14F-4D97-AF65-F5344CB8AC3E}">
        <p14:creationId xmlns:p14="http://schemas.microsoft.com/office/powerpoint/2010/main" val="4107987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4267200" y="3467100"/>
            <a:ext cx="9220200" cy="2743200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32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953000" y="4301405"/>
            <a:ext cx="7981885" cy="107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0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INTRODUCTION 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20730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4267200" y="3467100"/>
            <a:ext cx="9220200" cy="2743200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32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901983" y="4268958"/>
            <a:ext cx="7981885" cy="107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0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Discussion </a:t>
            </a:r>
            <a:endParaRPr lang="en-US" sz="6000" dirty="0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868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2019300"/>
            <a:ext cx="15697201" cy="4385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endParaRPr lang="en-US" sz="2400" b="0" i="0" dirty="0">
              <a:effectLst/>
              <a:latin typeface="Aptos Display" panose="020B0004020202020204" pitchFamily="34" charset="0"/>
            </a:endParaRP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Key limitations: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Most data collected before routine CMV testing, limiting group comparisons.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Onset delineation based on NBHS; real-world relevance for anticipatory guidance but potential grouping biases.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Single-institution design, limiting generalizability and possibly biasing toward better access to care.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Follow-up: </a:t>
            </a:r>
            <a:r>
              <a:rPr lang="en-US" sz="2400" b="0" i="0" u="sng" dirty="0">
                <a:effectLst/>
                <a:latin typeface="Aptos Display" panose="020B0004020202020204" pitchFamily="34" charset="0"/>
              </a:rPr>
              <a:t>Average duration ~5 years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Implications for interpretation: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Findings may overestimate or underestimate progression due to pre-CMV era data.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NBHS-based onset classification remains clinically useful for counseling, despite limitations.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336494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5ED0D7-6168-8352-1B85-B31B4A6274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040" y="823309"/>
            <a:ext cx="16975919" cy="8640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287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2019300"/>
            <a:ext cx="15697201" cy="5940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Cohort-wide age at first audiogram: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6.6 ± 3.4 years ( skewed by postnatal and unknown-onset groups; unknown-onset: 8.4 ± 3.5 years).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Congenital group: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average first ear-specific audiogram at 4.4 years.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Data reliability: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PTA calculated only when ear-specific testing and sufficient frequencies were available; first audiograms often lacked these.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Baseline hearing: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overall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moderate loss at first audiogram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(PTA 53.8 ± 29.4 dB).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Onset differences at first audiogram: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Congenital onset: 17.0 dB poorer than postnatal onset.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Progression risk: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Congenital onset: 30% show progression in the affected ear.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Postnatal onset: 15% show progression.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Overall progression rate: 17.6% across all patients.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Key finding: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Congenital onset associated with higher likelihood of progression; no other clinical factors or imaging patterns predicted progression.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2464264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2019300"/>
            <a:ext cx="15697201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Hearing trend in affected ear: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Improvement at midpoint, then decline by the last audiogram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; first and last audiograms end with similar PTAs.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Why midpoint improvement: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Better cooperation with ear-specific testing leading to a lower measured PTA at mid-timepoint.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Implication: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Initial audiogram may underestimate true hearing; long-term outcomes often resemble the first audiogram.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Group differences in PTA change: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Congenital onset: Increase in PTA 4.7 ± 22.1 </a:t>
            </a:r>
            <a:r>
              <a:rPr lang="en-US" sz="2400" b="0" i="0" dirty="0" err="1">
                <a:effectLst/>
                <a:latin typeface="Aptos Display" panose="020B0004020202020204" pitchFamily="34" charset="0"/>
              </a:rPr>
              <a:t>dB.</a:t>
            </a:r>
            <a:endParaRPr lang="en-US" sz="2400" b="0" i="0" dirty="0">
              <a:effectLst/>
              <a:latin typeface="Aptos Display" panose="020B0004020202020204" pitchFamily="34" charset="0"/>
            </a:endParaRP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Postnatal onset: Increase in PTA 0.9 ± 15.4 </a:t>
            </a:r>
            <a:r>
              <a:rPr lang="en-US" sz="2400" b="0" i="0" dirty="0" err="1">
                <a:effectLst/>
                <a:latin typeface="Aptos Display" panose="020B0004020202020204" pitchFamily="34" charset="0"/>
              </a:rPr>
              <a:t>dB.</a:t>
            </a:r>
            <a:endParaRPr lang="en-US" sz="2400" b="0" i="0" dirty="0">
              <a:effectLst/>
              <a:latin typeface="Aptos Display" panose="020B0004020202020204" pitchFamily="34" charset="0"/>
            </a:endParaRP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The difference is statistically significant but not clinically meaningful.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Interpretation of difference: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Postnatal group had older initial testing age, likely less need for acclimation over time, contributing to smaller PTA change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1758431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2019300"/>
            <a:ext cx="15697201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Contralateral ear outcomes: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Normal-hearing contralateral ear progression: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rare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; only 2% had &gt;10 dB change from first to last audiogram.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Early prognosis: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patients who developed contralateral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loss had milder initial loss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in the affected ear, suggesting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profound initial loss may predict stable contralateral hearing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Possible explanation: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unilateral absent or hypoplastic cochlear nerve with profound affected-ear loss and no contralateral progression if the contralateral nerve is normal.</a:t>
            </a:r>
          </a:p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Group comparisons: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No difference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in contralateral progression between congenital vs. postnatal onset.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No specific imaging finding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reliably predicted contralateral progression.</a:t>
            </a:r>
          </a:p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Genetic testing: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Infrequent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; underlying mutations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could not be ruled out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Context with other studies: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Uwiera et al. reported contralateral SNHL in 10.6% of unilateral SNHL, higher than this study, likely because they excluded EVA cases.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22418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62062" y="1657255"/>
            <a:ext cx="15697201" cy="63863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Imaging indications: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Imaging is recommended for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pediatric congenital SNHL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In this study,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~30%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of temporal bone imaging showed an abnormality on the affected side.</a:t>
            </a:r>
          </a:p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Modality findings: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u="sng" dirty="0">
                <a:effectLst/>
                <a:latin typeface="Aptos Display" panose="020B0004020202020204" pitchFamily="34" charset="0"/>
              </a:rPr>
              <a:t>MRI detected more abnormalities than CT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, likely due to higher detection of absent/hypoplastic cochlear nerves (CNs), which CT cannot reliably identify.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Excluding EVA: absent/hypoplastic cochlear nerves observed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in 15%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of imaged subjects.</a:t>
            </a:r>
          </a:p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Comparisons to other studies: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Uwiera et al. (CT-only, EVA excluded) reported only 1% absent/hypoplastic CNs, suggesting potential underestimation without MRI data.</a:t>
            </a:r>
          </a:p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Clinical correlations: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Imaging abnormalities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associated with significantly poorer hearing at the first audiogram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Practical implications: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Absent/hypoplastic CNs have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implications for cochlear implant candidacy and planning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MRI is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preferred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 over CT for unilateral SNHL, especially in severe cases or when cochlear nerve status influences management.</a:t>
            </a:r>
          </a:p>
          <a:p>
            <a:pPr algn="l">
              <a:spcBef>
                <a:spcPts val="600"/>
              </a:spcBef>
            </a:pPr>
            <a:r>
              <a:rPr lang="en-US" sz="2000" b="1" i="0" dirty="0">
                <a:effectLst/>
                <a:latin typeface="Aptos Display" panose="020B0004020202020204" pitchFamily="34" charset="0"/>
              </a:rPr>
              <a:t>Recommendations: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Favor MRI over CT for unilateral SNHL work</a:t>
            </a:r>
            <a:r>
              <a:rPr lang="fa-IR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 </a:t>
            </a:r>
            <a:r>
              <a:rPr lang="en-US" sz="20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ups </a:t>
            </a:r>
            <a:r>
              <a:rPr lang="en-US" sz="2000" b="0" i="0" dirty="0">
                <a:effectLst/>
                <a:latin typeface="Aptos Display" panose="020B0004020202020204" pitchFamily="34" charset="0"/>
              </a:rPr>
              <a:t>to improve diagnostic accuracy and inform implant decisions.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ptos Display" panose="020B0004020202020204" pitchFamily="34" charset="0"/>
              </a:rPr>
              <a:t>Weigh MRI costs and sedation risks against the potential benefits of precise CN assessment.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663533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2927321"/>
            <a:ext cx="15697201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EVA progression concept: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Hearing loss related to enlarged vestibular aqueduct (EVA) is traditionally viewed as progressing in a stepwise fashion, often linked to head trauma or barotrauma.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Study finding: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In this cohort, 36 patients with EVA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did not show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an increased rate of hearing loss progression compared with patients with imaging-confirmed normal vestibular aqueducts.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Limitations: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Small EVA sample size (n=36).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Average follow-up &lt; 5 years.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Lack of data on head trauma or barotrauma events.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Implications: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EVA status did not predict higher progression in this study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; longer follow-up and detailed trauma data are needed to clarify risk.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35410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47800" y="3505349"/>
            <a:ext cx="15697201" cy="24468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Genetic testing approach: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Recommended for selected patients after geneticist evaluation; mix of congenital and postnatal cases tested.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Findings and limitations: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Variants were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uncommon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; conclusions limited by lack of systematic testing.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Context: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Uwiera et al. found no GJB2 mutations; other studies report causative mutations in 20–30% of congenital unilateral SNHL.</a:t>
            </a:r>
          </a:p>
          <a:p>
            <a:pPr algn="l">
              <a:spcBef>
                <a:spcPts val="600"/>
              </a:spcBef>
            </a:pPr>
            <a:endParaRPr lang="en-US" sz="2400" b="0" i="0" dirty="0">
              <a:effectLst/>
              <a:latin typeface="Aptos Display" panose="020B0004020202020204" pitchFamily="34" charset="0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976005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47800" y="2804398"/>
            <a:ext cx="15697201" cy="4678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effectLst/>
                <a:latin typeface="Aptos Display" panose="020B0004020202020204" pitchFamily="34" charset="0"/>
              </a:rPr>
              <a:t>Hearing aid use: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ptos Display" panose="020B0004020202020204" pitchFamily="34" charset="0"/>
              </a:rPr>
              <a:t>~80% of patients were prescribed hearing aids.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ptos Display" panose="020B0004020202020204" pitchFamily="34" charset="0"/>
              </a:rPr>
              <a:t>About half of these users wore them at least part-time.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effectLst/>
                <a:latin typeface="Aptos Display" panose="020B0004020202020204" pitchFamily="34" charset="0"/>
              </a:rPr>
              <a:t>Compliance context: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ptos Display" panose="020B0004020202020204" pitchFamily="34" charset="0"/>
              </a:rPr>
              <a:t>Lower adherence than some reports; possible reasons: inclusion of unilateral mixed/conductive/SNHL cases in other studies or broad variability in hearing loss.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effectLst/>
                <a:latin typeface="Aptos Display" panose="020B0004020202020204" pitchFamily="34" charset="0"/>
              </a:rPr>
              <a:t>Impact and recommendation: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u="sng" dirty="0">
                <a:effectLst/>
                <a:latin typeface="Aptos Display" panose="020B0004020202020204" pitchFamily="34" charset="0"/>
              </a:rPr>
              <a:t>Hearing devices improve quality of life and listening difficulty scores</a:t>
            </a:r>
            <a:r>
              <a:rPr lang="en-US" sz="2400" dirty="0">
                <a:effectLst/>
                <a:latin typeface="Aptos Display" panose="020B0004020202020204" pitchFamily="34" charset="0"/>
              </a:rPr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ptos Display" panose="020B0004020202020204" pitchFamily="34" charset="0"/>
              </a:rPr>
              <a:t>Continue to encourage fitting and use of hearing aids when appropriate.</a:t>
            </a:r>
          </a:p>
          <a:p>
            <a:pPr>
              <a:spcBef>
                <a:spcPts val="600"/>
              </a:spcBef>
            </a:pPr>
            <a:br>
              <a:rPr lang="en-US" sz="2400" dirty="0">
                <a:effectLst/>
                <a:latin typeface="Aptos Display" panose="020B0004020202020204" pitchFamily="34" charset="0"/>
              </a:rPr>
            </a:br>
            <a:endParaRPr lang="en-US" sz="2400" b="0" i="0" dirty="0">
              <a:effectLst/>
              <a:latin typeface="Aptos Display" panose="020B0004020202020204" pitchFamily="34" charset="0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780718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2019300"/>
            <a:ext cx="15697201" cy="5194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rtl="0">
              <a:lnSpc>
                <a:spcPct val="110000"/>
              </a:lnSpc>
            </a:pPr>
            <a:r>
              <a:rPr lang="en-US" sz="2800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Congenital unilateral sensorineural hearing loss (SNHL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affects 3–6% of school-age children</a:t>
            </a:r>
            <a:r>
              <a:rPr lang="en-US" sz="2800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 rtl="0">
              <a:lnSpc>
                <a:spcPct val="110000"/>
              </a:lnSpc>
            </a:pPr>
            <a:r>
              <a:rPr lang="en-US" sz="2800" b="1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Associated issues: 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poorer sound localization, worse speech recognition in noise, and delayed language development</a:t>
            </a:r>
            <a:r>
              <a:rPr lang="en-US" sz="2800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; diagnosis and treatment are priorities.</a:t>
            </a:r>
          </a:p>
          <a:p>
            <a:pPr algn="just" rtl="0">
              <a:lnSpc>
                <a:spcPct val="110000"/>
              </a:lnSpc>
            </a:pPr>
            <a:r>
              <a:rPr lang="en-US" sz="2800" b="1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Etiology: </a:t>
            </a:r>
            <a:r>
              <a:rPr lang="en-US" sz="2800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can be 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idiopathic or due to genetic mutations, in utero infections, anatomic anomalies, or other causes</a:t>
            </a:r>
            <a:r>
              <a:rPr lang="en-US" sz="2800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 rtl="0">
              <a:lnSpc>
                <a:spcPct val="110000"/>
              </a:lnSpc>
            </a:pPr>
            <a:r>
              <a:rPr lang="en-US" sz="2800" b="1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Research landscape: </a:t>
            </a:r>
            <a:r>
              <a:rPr lang="en-US" sz="2800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growing but mostly about profound congenital unilateral SNHL; limited data on milder congenital or postnatal unilateral SNHL.</a:t>
            </a:r>
          </a:p>
          <a:p>
            <a:pPr algn="just" rtl="0">
              <a:lnSpc>
                <a:spcPct val="110000"/>
              </a:lnSpc>
            </a:pPr>
            <a:r>
              <a:rPr lang="en-US" sz="2800" b="1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Clinical challenge: </a:t>
            </a:r>
            <a:r>
              <a:rPr lang="en-US" sz="2800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unilateral SNHL is less studied than bilateral SNHL, making workups and anticipatory guidance to families more difficult.</a:t>
            </a:r>
          </a:p>
          <a:p>
            <a:pPr algn="just" rtl="0">
              <a:lnSpc>
                <a:spcPct val="110000"/>
              </a:lnSpc>
            </a:pPr>
            <a:r>
              <a:rPr lang="en-US" sz="2800" b="1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Purpose of the study: </a:t>
            </a:r>
            <a:r>
              <a:rPr lang="en-US" sz="2800" u="sng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examine the natural history of congenital and postnatal unilateral SNHL and provide prognostic information for the affected and unaffected ears</a:t>
            </a:r>
            <a:r>
              <a:rPr lang="en-US" sz="2800" dirty="0">
                <a:solidFill>
                  <a:schemeClr val="tx1"/>
                </a:solidFill>
                <a:latin typeface="Aptos Display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4267200" y="3467100"/>
            <a:ext cx="9220200" cy="2743200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32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886357" y="4186728"/>
            <a:ext cx="7981885" cy="107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0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Conclusion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843348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2019300"/>
            <a:ext cx="15697201" cy="557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Study conclusion: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Longitudinal hearing data, imaging findings, and hearing aid use patterns in a large pediatric population with congenital and postnatal unilateral SNHL;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highlights differences between subgroups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Key comparative finding: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Congenital onset tends to have more severe initial hearing loss than postnatal onset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Hearing stabilization and progression: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Congenital onset: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70% stabilize after the first audiogram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;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30% show progression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Postnatal onset: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15% show progression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Contralateral hearing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: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&lt;2% develop contralateral hearing loss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; those who do </a:t>
            </a:r>
            <a:r>
              <a:rPr lang="en-US" sz="2400" b="0" i="0" u="sng" dirty="0">
                <a:effectLst/>
                <a:latin typeface="Aptos Display" panose="020B0004020202020204" pitchFamily="34" charset="0"/>
              </a:rPr>
              <a:t>typically have milder initial loss in the affected ear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.</a:t>
            </a:r>
          </a:p>
          <a:p>
            <a:pPr algn="l">
              <a:spcBef>
                <a:spcPts val="600"/>
              </a:spcBef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Imaging findings: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effectLst/>
                <a:latin typeface="Aptos Display" panose="020B0004020202020204" pitchFamily="34" charset="0"/>
              </a:rPr>
              <a:t>Imaging is high-yield: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~30% have an abnormality on the affected side.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MRI recommended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, especially with severe loss, to evaluate cochlear nerve.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Absent or hypoplastic cochlear nerves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associated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 with poorer hearing.</a:t>
            </a:r>
          </a:p>
          <a:p>
            <a:pPr marL="742950" lvl="1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Aptos Display" panose="020B0004020202020204" pitchFamily="34" charset="0"/>
              </a:rPr>
              <a:t>Enlarged vestibular aqueduct (EVA)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not associated </a:t>
            </a:r>
            <a:r>
              <a:rPr lang="en-US" sz="2400" b="0" i="0" dirty="0">
                <a:effectLst/>
                <a:latin typeface="Aptos Display" panose="020B0004020202020204" pitchFamily="34" charset="0"/>
              </a:rPr>
              <a:t>with increased progression risk vs. non-EVA.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1666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-576611" y="8353252"/>
            <a:ext cx="19974273" cy="1420979"/>
            <a:chOff x="0" y="0"/>
            <a:chExt cx="5260714" cy="3742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60714" cy="374250"/>
            </a:xfrm>
            <a:custGeom>
              <a:avLst/>
              <a:gdLst/>
              <a:ahLst/>
              <a:cxnLst/>
              <a:rect l="l" t="t" r="r" b="b"/>
              <a:pathLst>
                <a:path w="5260714" h="374250">
                  <a:moveTo>
                    <a:pt x="0" y="0"/>
                  </a:moveTo>
                  <a:lnTo>
                    <a:pt x="5260714" y="0"/>
                  </a:lnTo>
                  <a:lnTo>
                    <a:pt x="5260714" y="374250"/>
                  </a:lnTo>
                  <a:lnTo>
                    <a:pt x="0" y="374250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260714" cy="412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076251" y="1662606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2120044" y="6010601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3395205" y="0"/>
                </a:moveTo>
                <a:lnTo>
                  <a:pt x="0" y="0"/>
                </a:lnTo>
                <a:lnTo>
                  <a:pt x="0" y="1049427"/>
                </a:lnTo>
                <a:lnTo>
                  <a:pt x="3395205" y="1049427"/>
                </a:lnTo>
                <a:lnTo>
                  <a:pt x="339520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269473" y="2924194"/>
            <a:ext cx="11749054" cy="1793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20"/>
              </a:lnSpc>
            </a:pPr>
            <a:r>
              <a:rPr lang="en-US" sz="10443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THANK YOU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57116" y="5223311"/>
            <a:ext cx="9907094" cy="692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4"/>
              </a:lnSpc>
            </a:pPr>
            <a:r>
              <a:rPr lang="en-US" sz="4002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Presentation by Dr. Ahmadzadeh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4267200" y="3467100"/>
            <a:ext cx="9220200" cy="2743200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32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800600" y="4268958"/>
            <a:ext cx="7981885" cy="107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0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Methods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778800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2019300"/>
            <a:ext cx="15697201" cy="585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Study design: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Retrospective longitudinal 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chart review from 2003–2019 at a single academic tertiary pediatric hospital.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Population and inclusion: 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Medical records with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ICD-9/ICD-10 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codes screened for </a:t>
            </a:r>
            <a:r>
              <a:rPr lang="en-US" sz="2400" b="0" i="0" u="sng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ear-specific hearing loss confirmed on at least two audiograms &gt;6 months apart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Definition of hearing loss: </a:t>
            </a:r>
            <a:r>
              <a:rPr lang="en-US" sz="2400" b="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PTA &gt; 15 dB in one ear or one frequency (0.5, 1, 2, or 4 kHz) &gt; 20 dB with normal opposite ear.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Exclusion criteria: </a:t>
            </a:r>
            <a:r>
              <a:rPr lang="en-US" sz="2400" b="0" i="0" u="sng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Prior normal ear-specific tests 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(including ABR after NBHS failure), </a:t>
            </a:r>
            <a:r>
              <a:rPr lang="en-US" sz="2400" b="0" i="0" u="sng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platinum-based chemotherapy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0" i="0" u="sng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purely conductive loss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, or </a:t>
            </a:r>
            <a:r>
              <a:rPr lang="en-US" sz="2400" b="0" i="0" u="sng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atypical sudden loss presentation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Onset classification:</a:t>
            </a:r>
          </a:p>
          <a:p>
            <a:pPr marL="7429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Congenital unilateral SNHL: Failed NBHS.</a:t>
            </a:r>
          </a:p>
          <a:p>
            <a:pPr marL="7429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Postnatal unilateral SNHL: Passed NBHS.</a:t>
            </a:r>
          </a:p>
          <a:p>
            <a:pPr marL="7429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Unknown onset: No NBHS result available.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511428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95399" y="2019300"/>
            <a:ext cx="15697201" cy="6013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dirty="0">
                <a:latin typeface="Aptos Display" panose="020B0004020202020204" pitchFamily="34" charset="0"/>
                <a:cs typeface="Times New Roman" panose="02020603050405020304" pitchFamily="18" charset="0"/>
              </a:rPr>
              <a:t>Primary measures:</a:t>
            </a:r>
            <a:endParaRPr lang="en-US" sz="2400" b="1" i="0" dirty="0">
              <a:solidFill>
                <a:schemeClr val="tx1"/>
              </a:solidFill>
              <a:effectLst/>
              <a:latin typeface="Aptos Display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Primary outcome: </a:t>
            </a:r>
            <a:r>
              <a:rPr lang="en-US" sz="240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Ear-specific pure tone average (PTA) over time</a:t>
            </a:r>
            <a:r>
              <a:rPr lang="en-US" sz="240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Time points per ear: </a:t>
            </a:r>
            <a:r>
              <a:rPr lang="en-US" sz="240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first audiogram, most recent, and midpoint</a:t>
            </a:r>
            <a:r>
              <a:rPr lang="en-US" sz="2400" i="0" dirty="0">
                <a:solidFill>
                  <a:schemeClr val="accent4">
                    <a:lumMod val="75000"/>
                  </a:schemeClr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(if available); </a:t>
            </a:r>
            <a:r>
              <a:rPr lang="en-US" sz="2400" i="0" u="sng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all with normal tympanograms and testing at ≥0.5, 1, and 2 kHz</a:t>
            </a:r>
            <a:r>
              <a:rPr lang="en-US" sz="240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 (and 4 kHz if present).</a:t>
            </a:r>
          </a:p>
          <a:p>
            <a:pPr marL="742950" lvl="1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Progression: </a:t>
            </a:r>
            <a:r>
              <a:rPr lang="en-US" sz="2400" i="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PTA change &gt; 10 dB </a:t>
            </a:r>
            <a:r>
              <a:rPr lang="en-US" sz="240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(per ASHA test–retest guidelines).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Secondary measures: </a:t>
            </a:r>
            <a:r>
              <a:rPr lang="en-US" sz="240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Race/ethnicity, sex, imaging, and genetic testing.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Analysis tools:</a:t>
            </a:r>
          </a:p>
          <a:p>
            <a:pPr marL="742950" lvl="1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Nonparametric stats in GraphPad Prism v9.5.1.</a:t>
            </a:r>
          </a:p>
          <a:p>
            <a:pPr marL="742950" lvl="1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Modeling with R v4.2.1 and VGAM v1.1-8 for frequency-specific audiogram trajectories.</a:t>
            </a:r>
          </a:p>
          <a:p>
            <a:pPr marL="742950" lvl="1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Logistic regression due to violation of proportional odds with a GLM (Brant test).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2400" b="1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Visualization: </a:t>
            </a:r>
            <a:r>
              <a:rPr lang="en-US" sz="2400" i="0" dirty="0">
                <a:solidFill>
                  <a:schemeClr val="tx1"/>
                </a:solidFill>
                <a:effectLst/>
                <a:latin typeface="Aptos Display" panose="020B0004020202020204" pitchFamily="34" charset="0"/>
                <a:cs typeface="Times New Roman" panose="02020603050405020304" pitchFamily="18" charset="0"/>
              </a:rPr>
              <a:t>GraphPad Prism and R ggplot2.</a:t>
            </a:r>
          </a:p>
          <a:p>
            <a:pPr>
              <a:spcBef>
                <a:spcPts val="600"/>
              </a:spcBef>
            </a:pPr>
            <a:endParaRPr lang="en-US" sz="2400" dirty="0">
              <a:solidFill>
                <a:schemeClr val="tx1"/>
              </a:solidFill>
              <a:latin typeface="Aptos Display" panose="020B0004020202020204" pitchFamily="34" charset="0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39044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4267200" y="3467100"/>
            <a:ext cx="9220200" cy="2743200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32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886357" y="4301405"/>
            <a:ext cx="7981885" cy="107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0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Results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864965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47800" y="2627305"/>
            <a:ext cx="15697201" cy="4678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effectLst/>
                <a:latin typeface="Aptos Display" panose="020B0004020202020204" pitchFamily="34" charset="0"/>
              </a:rPr>
              <a:t>Data set size: </a:t>
            </a:r>
            <a:r>
              <a:rPr lang="en-US" sz="2400" dirty="0">
                <a:effectLst/>
                <a:latin typeface="Aptos Display" panose="020B0004020202020204" pitchFamily="34" charset="0"/>
              </a:rPr>
              <a:t>Retrieved 1,264 charts; 476 patients included.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effectLst/>
                <a:latin typeface="Aptos Display" panose="020B0004020202020204" pitchFamily="34" charset="0"/>
              </a:rPr>
              <a:t>Gestational age data: </a:t>
            </a:r>
            <a:r>
              <a:rPr lang="en-US" sz="2400" dirty="0">
                <a:effectLst/>
                <a:latin typeface="Aptos Display" panose="020B0004020202020204" pitchFamily="34" charset="0"/>
              </a:rPr>
              <a:t>Available for 459 patients (96.4%).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Aptos Display" panose="020B0004020202020204" pitchFamily="34" charset="0"/>
              </a:rPr>
              <a:t>Premature (&lt;37 weeks): </a:t>
            </a:r>
            <a:r>
              <a:rPr lang="en-US" sz="2400" dirty="0">
                <a:effectLst/>
                <a:latin typeface="Aptos Display" panose="020B0004020202020204" pitchFamily="34" charset="0"/>
              </a:rPr>
              <a:t>69 patients (14.5%)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Aptos Display" panose="020B0004020202020204" pitchFamily="34" charset="0"/>
              </a:rPr>
              <a:t>Full-term: </a:t>
            </a:r>
            <a:r>
              <a:rPr lang="en-US" sz="2400" dirty="0">
                <a:effectLst/>
                <a:latin typeface="Aptos Display" panose="020B0004020202020204" pitchFamily="34" charset="0"/>
              </a:rPr>
              <a:t>407 patients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effectLst/>
                <a:latin typeface="Aptos Display" panose="020B0004020202020204" pitchFamily="34" charset="0"/>
              </a:rPr>
              <a:t>Group comparability: </a:t>
            </a:r>
            <a:r>
              <a:rPr lang="en-US" sz="2400" dirty="0">
                <a:effectLst/>
                <a:latin typeface="Aptos Display" panose="020B0004020202020204" pitchFamily="34" charset="0"/>
              </a:rPr>
              <a:t>Gestational ages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Aptos Display" panose="020B0004020202020204" pitchFamily="34" charset="0"/>
              </a:rPr>
              <a:t>similar</a:t>
            </a:r>
            <a:r>
              <a:rPr lang="en-US" sz="2400" dirty="0">
                <a:effectLst/>
                <a:latin typeface="Aptos Display" panose="020B0004020202020204" pitchFamily="34" charset="0"/>
              </a:rPr>
              <a:t> between congenital and postnatal groups; average patient born full term.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effectLst/>
                <a:latin typeface="Aptos Display" panose="020B0004020202020204" pitchFamily="34" charset="0"/>
              </a:rPr>
              <a:t>CMV testing: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ptos Display" panose="020B0004020202020204" pitchFamily="34" charset="0"/>
              </a:rPr>
              <a:t>most patients in this study were identified prior to routine CMV testing 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Aptos Display" panose="020B0004020202020204" pitchFamily="34" charset="0"/>
              </a:rPr>
              <a:t>12 patients had </a:t>
            </a:r>
            <a:r>
              <a:rPr lang="en-US" sz="2400" b="1" dirty="0">
                <a:latin typeface="Aptos Display" panose="020B0004020202020204" pitchFamily="34" charset="0"/>
              </a:rPr>
              <a:t>CONFIRMED </a:t>
            </a:r>
            <a:r>
              <a:rPr lang="en-US" sz="2400" b="1" dirty="0">
                <a:effectLst/>
                <a:latin typeface="Aptos Display" panose="020B0004020202020204" pitchFamily="34" charset="0"/>
              </a:rPr>
              <a:t>CMV testing: </a:t>
            </a:r>
            <a:r>
              <a:rPr lang="en-US" sz="2400" dirty="0">
                <a:effectLst/>
                <a:latin typeface="Aptos Display" panose="020B0004020202020204" pitchFamily="34" charset="0"/>
              </a:rPr>
              <a:t>7 negative, 5 positive.</a:t>
            </a:r>
          </a:p>
          <a:p>
            <a:pPr>
              <a:spcBef>
                <a:spcPts val="600"/>
              </a:spcBef>
            </a:pPr>
            <a:br>
              <a:rPr lang="en-US" sz="2400" b="0" i="0" dirty="0">
                <a:effectLst/>
                <a:latin typeface="Aptos Display" panose="020B0004020202020204" pitchFamily="34" charset="0"/>
              </a:rPr>
            </a:br>
            <a:endParaRPr lang="en-US" sz="2400" b="0" i="0" dirty="0">
              <a:effectLst/>
              <a:latin typeface="Aptos Display" panose="020B0004020202020204" pitchFamily="34" charset="0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3D602C71-1814-400D-FF1E-2E9FDC846538}"/>
              </a:ext>
            </a:extLst>
          </p:cNvPr>
          <p:cNvGrpSpPr/>
          <p:nvPr/>
        </p:nvGrpSpPr>
        <p:grpSpPr>
          <a:xfrm>
            <a:off x="5148263" y="435051"/>
            <a:ext cx="7924800" cy="1852462"/>
            <a:chOff x="0" y="0"/>
            <a:chExt cx="2109623" cy="45569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CB158D9-5833-3486-8213-2977D7441128}"/>
                </a:ext>
              </a:extLst>
            </p:cNvPr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684F591-966D-C52E-8965-91E0DA36E568}"/>
                </a:ext>
              </a:extLst>
            </p:cNvPr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3200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451971F2-582B-F63C-CE04-FB2CA0C85F1A}"/>
              </a:ext>
            </a:extLst>
          </p:cNvPr>
          <p:cNvSpPr txBox="1"/>
          <p:nvPr/>
        </p:nvSpPr>
        <p:spPr>
          <a:xfrm>
            <a:off x="5578217" y="774843"/>
            <a:ext cx="6860463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en-US" sz="4000" dirty="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Patient Demographics and CMV Testing</a:t>
            </a:r>
          </a:p>
        </p:txBody>
      </p:sp>
    </p:spTree>
    <p:extLst>
      <p:ext uri="{BB962C8B-B14F-4D97-AF65-F5344CB8AC3E}">
        <p14:creationId xmlns:p14="http://schemas.microsoft.com/office/powerpoint/2010/main" val="3365718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352813E-3114-E1EB-081D-ACB835E3BD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7804" y="0"/>
            <a:ext cx="12372392" cy="1028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303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2926</Words>
  <Application>Microsoft Office PowerPoint</Application>
  <PresentationFormat>Custom</PresentationFormat>
  <Paragraphs>204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Nunito Bold</vt:lpstr>
      <vt:lpstr>Aptos Display</vt:lpstr>
      <vt:lpstr>Calibri</vt:lpstr>
      <vt:lpstr>Fredoka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Abouzar</dc:creator>
  <cp:lastModifiedBy>Abolfazl</cp:lastModifiedBy>
  <cp:revision>25</cp:revision>
  <dcterms:created xsi:type="dcterms:W3CDTF">2006-08-16T00:00:00Z</dcterms:created>
  <dcterms:modified xsi:type="dcterms:W3CDTF">2026-01-26T15:26:05Z</dcterms:modified>
  <dc:identifier>DAGNLx55sKg</dc:identifier>
</cp:coreProperties>
</file>